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5.jpg" ContentType="image/jpg"/>
  <Override PartName="/ppt/media/image27.jpg" ContentType="image/jpg"/>
  <Override PartName="/ppt/notesSlides/notesSlide1.xml" ContentType="application/vnd.openxmlformats-officedocument.presentationml.notesSlide+xml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60.jpg" ContentType="image/jpg"/>
  <Override PartName="/ppt/media/image6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76" r:id="rId4"/>
    <p:sldId id="277" r:id="rId5"/>
    <p:sldId id="287" r:id="rId6"/>
    <p:sldId id="282" r:id="rId7"/>
    <p:sldId id="283" r:id="rId8"/>
    <p:sldId id="279" r:id="rId9"/>
    <p:sldId id="280" r:id="rId10"/>
    <p:sldId id="278" r:id="rId11"/>
    <p:sldId id="285" r:id="rId12"/>
    <p:sldId id="288" r:id="rId13"/>
    <p:sldId id="292" r:id="rId14"/>
    <p:sldId id="298" r:id="rId15"/>
    <p:sldId id="291" r:id="rId16"/>
    <p:sldId id="299" r:id="rId17"/>
    <p:sldId id="284" r:id="rId18"/>
    <p:sldId id="290" r:id="rId19"/>
    <p:sldId id="286" r:id="rId20"/>
    <p:sldId id="289" r:id="rId21"/>
    <p:sldId id="296" r:id="rId22"/>
    <p:sldId id="293" r:id="rId23"/>
    <p:sldId id="294" r:id="rId24"/>
    <p:sldId id="297" r:id="rId25"/>
    <p:sldId id="295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AC6F9-E198-7C4E-AB6B-D01B7679F1D8}" type="datetimeFigureOut">
              <a:rPr lang="x-none" smtClean="0"/>
              <a:t>1/18/2022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44411-702A-714D-B19C-1CE56DF38BB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369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2060"/>
              </a:buClr>
              <a:defRPr/>
            </a:pPr>
            <a:endParaRPr lang="fr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10372B-BCAB-4FDE-B7CD-2827DA0F119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zervirano mjesto zaglavlj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65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2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9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9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9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3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9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6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FD14-7444-4FFC-885C-19AEBC006C9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CDBAE-7DA3-479A-B1C6-0A41F8D3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7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dmat.at/?p=277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4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73" y="0"/>
            <a:ext cx="2961793" cy="18513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5" y="225724"/>
            <a:ext cx="1310767" cy="1198416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9919" y="2153039"/>
            <a:ext cx="9144000" cy="1366837"/>
          </a:xfrm>
        </p:spPr>
        <p:txBody>
          <a:bodyPr>
            <a:noAutofit/>
          </a:bodyPr>
          <a:lstStyle/>
          <a:p>
            <a:pPr indent="0" algn="ctr" eaLnBrk="1" hangingPunct="1"/>
            <a:r>
              <a:rPr lang="mk-MK" altLang="en-US" sz="4800" b="1" dirty="0"/>
              <a:t>Европски механизам за цивилна заштита</a:t>
            </a:r>
            <a:endParaRPr lang="en-GB" altLang="en-US" sz="4800" b="1" dirty="0"/>
          </a:p>
        </p:txBody>
      </p:sp>
      <p:pic>
        <p:nvPicPr>
          <p:cNvPr id="8" name="Picture 7" descr="LOGO_EUCP_reflej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508" y="4007405"/>
            <a:ext cx="1727720" cy="246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06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Европски механизам за цивилна заштита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989BBFE-0DF6-2849-8E36-04D48ECDA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" y="1099765"/>
            <a:ext cx="11924270" cy="57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8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Системи за рано предупредување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65689D9-C4AB-FF4C-842B-1B3836FC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1" y="1290155"/>
            <a:ext cx="29527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4067000-4BA8-6846-8254-1165CF35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01" y="981462"/>
            <a:ext cx="3323480" cy="285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id="{EF4BE6AE-1E48-9548-9766-78420B1AE365}"/>
              </a:ext>
            </a:extLst>
          </p:cNvPr>
          <p:cNvGrpSpPr>
            <a:grpSpLocks/>
          </p:cNvGrpSpPr>
          <p:nvPr/>
        </p:nvGrpSpPr>
        <p:grpSpPr bwMode="auto">
          <a:xfrm>
            <a:off x="8286271" y="1260483"/>
            <a:ext cx="2328976" cy="1979325"/>
            <a:chOff x="0" y="2596"/>
            <a:chExt cx="1815" cy="1724"/>
          </a:xfrm>
        </p:grpSpPr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38C57513-0359-B043-8AAB-88A977AE0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" b="119"/>
            <a:stretch>
              <a:fillRect/>
            </a:stretch>
          </p:blipFill>
          <p:spPr bwMode="auto">
            <a:xfrm>
              <a:off x="0" y="2762"/>
              <a:ext cx="1815" cy="1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D8DDE4A6-5C00-E943-904C-F107DFF99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2596"/>
              <a:ext cx="179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6">
            <a:extLst>
              <a:ext uri="{FF2B5EF4-FFF2-40B4-BE49-F238E27FC236}">
                <a16:creationId xmlns:a16="http://schemas.microsoft.com/office/drawing/2014/main" id="{E870205B-395F-C44B-8A93-DEAFBEAB9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171" y="3314794"/>
            <a:ext cx="29437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175"/>
            <a:r>
              <a:rPr lang="mk-MK" sz="1400" b="1" dirty="0">
                <a:solidFill>
                  <a:srgbClr val="0F5494"/>
                </a:solidFill>
                <a:latin typeface="Calibri" pitchFamily="34" charset="0"/>
              </a:rPr>
              <a:t>ГДАЦС</a:t>
            </a:r>
            <a:r>
              <a:rPr lang="en-US" sz="1400" b="1" dirty="0">
                <a:solidFill>
                  <a:srgbClr val="0F5494"/>
                </a:solidFill>
                <a:latin typeface="Calibri" pitchFamily="34" charset="0"/>
              </a:rPr>
              <a:t>: </a:t>
            </a:r>
            <a:r>
              <a:rPr lang="mk-MK" sz="1400" b="1" dirty="0">
                <a:solidFill>
                  <a:srgbClr val="0954C3"/>
                </a:solidFill>
                <a:latin typeface="Calibri" pitchFamily="34" charset="0"/>
              </a:rPr>
              <a:t>Глобален систем за предупредување и координација на </a:t>
            </a:r>
            <a:r>
              <a:rPr lang="mk-MK" sz="1400" b="1" dirty="0" err="1">
                <a:solidFill>
                  <a:srgbClr val="0954C3"/>
                </a:solidFill>
                <a:latin typeface="Calibri" pitchFamily="34" charset="0"/>
              </a:rPr>
              <a:t>катастрофис</a:t>
            </a:r>
            <a:endParaRPr lang="en-GB" sz="1400" b="1" dirty="0">
              <a:solidFill>
                <a:srgbClr val="0954C3"/>
              </a:solidFill>
              <a:latin typeface="Calibri" pitchFamily="34" charset="0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D63F1CD3-63DE-8E4D-AE9F-5DA58534A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521" y="3896629"/>
            <a:ext cx="246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175"/>
            <a:r>
              <a:rPr lang="mk-MK" sz="1400" b="1" dirty="0">
                <a:solidFill>
                  <a:srgbClr val="0F5494"/>
                </a:solidFill>
                <a:latin typeface="Calibri" pitchFamily="34" charset="0"/>
              </a:rPr>
              <a:t>ЕФАС</a:t>
            </a:r>
            <a:r>
              <a:rPr lang="en-US" sz="1400" b="1" dirty="0">
                <a:solidFill>
                  <a:srgbClr val="0F5494"/>
                </a:solidFill>
                <a:latin typeface="Calibri" pitchFamily="34" charset="0"/>
              </a:rPr>
              <a:t>: </a:t>
            </a:r>
            <a:r>
              <a:rPr lang="mk-MK" sz="1400" b="1" dirty="0">
                <a:solidFill>
                  <a:srgbClr val="0954C3"/>
                </a:solidFill>
                <a:latin typeface="Calibri" pitchFamily="34" charset="0"/>
              </a:rPr>
              <a:t>Предвидување на и предупредување за поплави</a:t>
            </a:r>
            <a:endParaRPr lang="en-GB" sz="1400" b="1" dirty="0">
              <a:solidFill>
                <a:srgbClr val="0954C3"/>
              </a:solidFill>
              <a:latin typeface="Calibri" pitchFamily="34" charset="0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830E7C7B-0D35-E549-9C9E-402A35964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91" y="6516960"/>
            <a:ext cx="237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75"/>
            <a:r>
              <a:rPr lang="mk-MK" sz="1400" b="1" dirty="0">
                <a:solidFill>
                  <a:srgbClr val="0F5494"/>
                </a:solidFill>
                <a:latin typeface="Calibri" pitchFamily="34" charset="0"/>
              </a:rPr>
              <a:t>Следење на времето</a:t>
            </a:r>
            <a:endParaRPr lang="en-GB" sz="1400" b="1" dirty="0">
              <a:solidFill>
                <a:srgbClr val="0954C3"/>
              </a:solidFill>
              <a:latin typeface="Calibri" pitchFamily="34" charset="0"/>
            </a:endParaRP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CD81966C-3764-2C4E-A2F5-57B905CDE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9644" y="3372754"/>
            <a:ext cx="2374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75" algn="ctr"/>
            <a:r>
              <a:rPr lang="mk-MK" sz="1400" b="1" dirty="0">
                <a:solidFill>
                  <a:srgbClr val="0F5494"/>
                </a:solidFill>
                <a:latin typeface="Calibri" pitchFamily="34" charset="0"/>
              </a:rPr>
              <a:t>ЕФФИС</a:t>
            </a:r>
            <a:r>
              <a:rPr lang="en-US" sz="1400" b="1" dirty="0">
                <a:solidFill>
                  <a:srgbClr val="0F5494"/>
                </a:solidFill>
                <a:latin typeface="Calibri" pitchFamily="34" charset="0"/>
              </a:rPr>
              <a:t>: </a:t>
            </a:r>
            <a:r>
              <a:rPr lang="mk-MK" sz="1400" b="1" dirty="0">
                <a:solidFill>
                  <a:srgbClr val="0954C3"/>
                </a:solidFill>
                <a:latin typeface="Calibri" pitchFamily="34" charset="0"/>
              </a:rPr>
              <a:t>Предвидување на пожари</a:t>
            </a:r>
            <a:endParaRPr lang="en-GB" sz="1400" b="1" dirty="0">
              <a:solidFill>
                <a:srgbClr val="0954C3"/>
              </a:solidFill>
              <a:latin typeface="Calibri" pitchFamily="34" charset="0"/>
            </a:endParaRPr>
          </a:p>
          <a:p>
            <a:pPr marL="3175" algn="ctr"/>
            <a:endParaRPr lang="en-GB" sz="1400" b="1" dirty="0">
              <a:solidFill>
                <a:srgbClr val="0954C3"/>
              </a:solidFill>
              <a:latin typeface="Calibri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858231-4537-7245-BBE8-7A3ACD737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8" y="3988238"/>
            <a:ext cx="3670745" cy="249289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C4736D9D-F749-464D-93BA-4FD5089C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45" y="4653136"/>
            <a:ext cx="3888432" cy="162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E5242338-0C7A-CC4D-99A0-DF8AD0681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381" y="6345595"/>
            <a:ext cx="47469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175"/>
            <a:r>
              <a:rPr lang="mk-MK" sz="1400" b="1" dirty="0">
                <a:solidFill>
                  <a:srgbClr val="0F5494"/>
                </a:solidFill>
                <a:latin typeface="Calibri" pitchFamily="34" charset="0"/>
              </a:rPr>
              <a:t>ЕМСЦ</a:t>
            </a:r>
            <a:r>
              <a:rPr lang="hr-HR" sz="1400" b="1" dirty="0">
                <a:solidFill>
                  <a:srgbClr val="0F5494"/>
                </a:solidFill>
                <a:latin typeface="Calibri" pitchFamily="34" charset="0"/>
              </a:rPr>
              <a:t> – </a:t>
            </a:r>
            <a:r>
              <a:rPr lang="mk-MK" sz="1400" b="1" dirty="0" err="1">
                <a:solidFill>
                  <a:srgbClr val="0F5494"/>
                </a:solidFill>
                <a:latin typeface="Calibri" pitchFamily="34" charset="0"/>
              </a:rPr>
              <a:t>Европско-медитерански</a:t>
            </a:r>
            <a:r>
              <a:rPr lang="mk-MK" sz="1400" b="1" dirty="0">
                <a:solidFill>
                  <a:srgbClr val="0F5494"/>
                </a:solidFill>
                <a:latin typeface="Calibri" pitchFamily="34" charset="0"/>
              </a:rPr>
              <a:t> сеизмолошки центар</a:t>
            </a:r>
            <a:endParaRPr lang="en-GB" sz="1400" b="1" dirty="0">
              <a:solidFill>
                <a:srgbClr val="0954C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48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Информации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20" name="object 8">
            <a:extLst>
              <a:ext uri="{FF2B5EF4-FFF2-40B4-BE49-F238E27FC236}">
                <a16:creationId xmlns:a16="http://schemas.microsoft.com/office/drawing/2014/main" id="{A63D1F9F-B65E-9843-BFD5-348C897E50F5}"/>
              </a:ext>
            </a:extLst>
          </p:cNvPr>
          <p:cNvSpPr/>
          <p:nvPr/>
        </p:nvSpPr>
        <p:spPr>
          <a:xfrm>
            <a:off x="1035171" y="1331640"/>
            <a:ext cx="9914625" cy="52809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09CC9-D8CB-D74D-8D54-CF7265D98CD1}"/>
              </a:ext>
            </a:extLst>
          </p:cNvPr>
          <p:cNvSpPr txBox="1"/>
          <p:nvPr/>
        </p:nvSpPr>
        <p:spPr>
          <a:xfrm>
            <a:off x="1242204" y="1331640"/>
            <a:ext cx="2687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54788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ЕУЦПТ и ТАСТ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109CC9-D8CB-D74D-8D54-CF7265D98CD1}"/>
              </a:ext>
            </a:extLst>
          </p:cNvPr>
          <p:cNvSpPr txBox="1"/>
          <p:nvPr/>
        </p:nvSpPr>
        <p:spPr>
          <a:xfrm>
            <a:off x="1242204" y="1331640"/>
            <a:ext cx="2687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01FC05B9-B12D-EF46-B444-28490A63692F}"/>
              </a:ext>
            </a:extLst>
          </p:cNvPr>
          <p:cNvSpPr/>
          <p:nvPr/>
        </p:nvSpPr>
        <p:spPr>
          <a:xfrm>
            <a:off x="5795319" y="1700972"/>
            <a:ext cx="5843262" cy="4565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51592-5FB4-E042-BDC1-C7F536BBF453}"/>
              </a:ext>
            </a:extLst>
          </p:cNvPr>
          <p:cNvSpPr txBox="1"/>
          <p:nvPr/>
        </p:nvSpPr>
        <p:spPr>
          <a:xfrm>
            <a:off x="224737" y="1463630"/>
            <a:ext cx="57476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2800" b="1" dirty="0">
                <a:latin typeface="Calibri" panose="020F0502020204030204" pitchFamily="34" charset="0"/>
                <a:cs typeface="Calibri" panose="020F0502020204030204" pitchFamily="34" charset="0"/>
              </a:rPr>
              <a:t>Тимови за цивилна заштита на ЕУ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mk-MK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ЕУЦПТ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x-none" dirty="0"/>
          </a:p>
        </p:txBody>
      </p:sp>
      <p:pic>
        <p:nvPicPr>
          <p:cNvPr id="17" name="Picture 2" descr="http://www.dmat.at/wp-content/uploads/Drohne.jpg">
            <a:hlinkClick r:id="rId5" tooltip="Click to close"/>
            <a:extLst>
              <a:ext uri="{FF2B5EF4-FFF2-40B4-BE49-F238E27FC236}">
                <a16:creationId xmlns:a16="http://schemas.microsoft.com/office/drawing/2014/main" id="{9DB3F4D5-F502-1B44-B2E5-4FB84644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803" y="2379786"/>
            <a:ext cx="4535971" cy="314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C2264-5786-184E-8053-36E783103339}"/>
              </a:ext>
            </a:extLst>
          </p:cNvPr>
          <p:cNvSpPr txBox="1"/>
          <p:nvPr/>
        </p:nvSpPr>
        <p:spPr>
          <a:xfrm>
            <a:off x="373810" y="5918886"/>
            <a:ext cx="5421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2000" i="1" dirty="0"/>
              <a:t>Координација, проценка, техничка поддршка</a:t>
            </a:r>
            <a:r>
              <a:rPr lang="x-none" sz="20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300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Модули за цивилна заштита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109CC9-D8CB-D74D-8D54-CF7265D98CD1}"/>
              </a:ext>
            </a:extLst>
          </p:cNvPr>
          <p:cNvSpPr txBox="1"/>
          <p:nvPr/>
        </p:nvSpPr>
        <p:spPr>
          <a:xfrm>
            <a:off x="1242204" y="1331640"/>
            <a:ext cx="2687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95288" y="1773717"/>
            <a:ext cx="8913469" cy="39608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7875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mk-MK" altLang="da-DK" sz="2800" b="1" i="0" kern="0" dirty="0">
                <a:solidFill>
                  <a:schemeClr val="tx1"/>
                </a:solidFill>
              </a:rPr>
              <a:t>Однапред дефинирани и регистрирани тимови </a:t>
            </a:r>
            <a:r>
              <a:rPr lang="mk-MK" altLang="da-DK" sz="2800" i="0" kern="0" dirty="0">
                <a:solidFill>
                  <a:schemeClr val="tx1"/>
                </a:solidFill>
              </a:rPr>
              <a:t>(човечки и технички средства</a:t>
            </a:r>
            <a:r>
              <a:rPr lang="en-GB" altLang="da-DK" sz="2800" b="0" i="0" kern="0" dirty="0">
                <a:solidFill>
                  <a:schemeClr val="tx1"/>
                </a:solidFill>
              </a:rPr>
              <a:t>)</a:t>
            </a:r>
          </a:p>
          <a:p>
            <a:pPr defTabSz="777875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mk-MK" altLang="da-DK" sz="2800" b="1" i="0" kern="0" dirty="0" err="1">
                <a:solidFill>
                  <a:schemeClr val="tx1"/>
                </a:solidFill>
              </a:rPr>
              <a:t>Само-доволни</a:t>
            </a:r>
            <a:r>
              <a:rPr lang="mk-MK" altLang="da-DK" sz="2800" b="1" i="0" kern="0" dirty="0">
                <a:solidFill>
                  <a:schemeClr val="tx1"/>
                </a:solidFill>
              </a:rPr>
              <a:t> и автономни</a:t>
            </a:r>
            <a:endParaRPr lang="en-GB" altLang="da-DK" sz="2800" b="1" i="0" kern="0" dirty="0">
              <a:solidFill>
                <a:schemeClr val="tx1"/>
              </a:solidFill>
            </a:endParaRPr>
          </a:p>
          <a:p>
            <a:pPr defTabSz="777875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mk-MK" altLang="da-DK" sz="2800" b="0" i="0" kern="0" dirty="0">
                <a:solidFill>
                  <a:schemeClr val="tx1"/>
                </a:solidFill>
              </a:rPr>
              <a:t>Извори на </a:t>
            </a:r>
            <a:r>
              <a:rPr lang="mk-MK" altLang="da-DK" sz="2800" i="0" kern="0" dirty="0">
                <a:solidFill>
                  <a:schemeClr val="tx1"/>
                </a:solidFill>
              </a:rPr>
              <a:t>една или повеќе ЗУ</a:t>
            </a:r>
            <a:r>
              <a:rPr lang="mk-MK" altLang="da-DK" sz="2800" b="0" i="0" kern="0" dirty="0">
                <a:solidFill>
                  <a:schemeClr val="tx1"/>
                </a:solidFill>
              </a:rPr>
              <a:t>, на доброволна основа</a:t>
            </a:r>
            <a:endParaRPr lang="en-GB" altLang="da-DK" sz="2800" b="0" i="0" kern="0" dirty="0">
              <a:solidFill>
                <a:schemeClr val="tx1"/>
              </a:solidFill>
            </a:endParaRPr>
          </a:p>
          <a:p>
            <a:pPr defTabSz="777875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mk-MK" altLang="da-DK" sz="2800" b="0" i="0" kern="0" dirty="0">
                <a:solidFill>
                  <a:schemeClr val="tx1"/>
                </a:solidFill>
              </a:rPr>
              <a:t>Вршење задачи според </a:t>
            </a:r>
            <a:r>
              <a:rPr lang="mk-MK" altLang="da-DK" sz="2800" b="1" i="0" kern="0" dirty="0">
                <a:solidFill>
                  <a:schemeClr val="tx1"/>
                </a:solidFill>
              </a:rPr>
              <a:t>меѓународните упатства</a:t>
            </a:r>
            <a:endParaRPr lang="en-GB" altLang="da-DK" sz="2800" b="1" i="0" kern="0" dirty="0">
              <a:solidFill>
                <a:schemeClr val="tx1"/>
              </a:solidFill>
            </a:endParaRPr>
          </a:p>
          <a:p>
            <a:pPr defTabSz="777875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mk-MK" altLang="da-DK" sz="2800" b="0" i="0" kern="0" dirty="0">
                <a:solidFill>
                  <a:schemeClr val="tx1"/>
                </a:solidFill>
              </a:rPr>
              <a:t>Може да се испратат за многу </a:t>
            </a:r>
            <a:r>
              <a:rPr lang="mk-MK" altLang="da-DK" sz="2800" b="1" i="0" kern="0" dirty="0">
                <a:solidFill>
                  <a:schemeClr val="tx1"/>
                </a:solidFill>
              </a:rPr>
              <a:t>кратко време</a:t>
            </a:r>
            <a:endParaRPr lang="en-GB" altLang="da-DK" sz="2800" b="1" i="0" kern="0" dirty="0">
              <a:solidFill>
                <a:schemeClr val="tx1"/>
              </a:solidFill>
            </a:endParaRPr>
          </a:p>
          <a:p>
            <a:pPr defTabSz="777875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mk-MK" altLang="da-DK" sz="2800" b="1" i="0" kern="0" dirty="0" err="1">
                <a:solidFill>
                  <a:schemeClr val="tx1"/>
                </a:solidFill>
              </a:rPr>
              <a:t>Интероперабилни</a:t>
            </a:r>
            <a:endParaRPr lang="en-GB" altLang="da-DK" sz="2800" b="0" i="0" kern="0" dirty="0">
              <a:solidFill>
                <a:schemeClr val="tx1"/>
              </a:solidFill>
            </a:endParaRPr>
          </a:p>
          <a:p>
            <a:pPr defTabSz="777875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mk-MK" altLang="da-DK" sz="2800" b="1" i="0" kern="0" dirty="0">
                <a:solidFill>
                  <a:schemeClr val="tx1"/>
                </a:solidFill>
              </a:rPr>
              <a:t>Обучени и извежбани</a:t>
            </a:r>
            <a:endParaRPr lang="en-GB" altLang="da-DK" sz="2800" b="1" i="0" kern="0" dirty="0">
              <a:solidFill>
                <a:schemeClr val="tx1"/>
              </a:solidFill>
            </a:endParaRPr>
          </a:p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None/>
            </a:pPr>
            <a:endParaRPr lang="en-GB" altLang="da-DK" sz="2200" b="0" kern="0" dirty="0"/>
          </a:p>
        </p:txBody>
      </p:sp>
      <p:pic>
        <p:nvPicPr>
          <p:cNvPr id="11" name="Picture 2" descr="http://www.jutarnji.hr/multimedia/archive/00511/komin_kanader4-110_511475S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05" y="4460045"/>
            <a:ext cx="32131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Модули за цивилна заштита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109CC9-D8CB-D74D-8D54-CF7265D98CD1}"/>
              </a:ext>
            </a:extLst>
          </p:cNvPr>
          <p:cNvSpPr txBox="1"/>
          <p:nvPr/>
        </p:nvSpPr>
        <p:spPr>
          <a:xfrm>
            <a:off x="1242204" y="1331640"/>
            <a:ext cx="2687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026BE248-4182-1C4F-83BE-ED11711743B8}"/>
              </a:ext>
            </a:extLst>
          </p:cNvPr>
          <p:cNvSpPr txBox="1"/>
          <p:nvPr/>
        </p:nvSpPr>
        <p:spPr>
          <a:xfrm>
            <a:off x="325274" y="1191629"/>
            <a:ext cx="10973041" cy="5695789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5" indent="-342905">
              <a:spcBef>
                <a:spcPts val="434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ХЦП</a:t>
            </a:r>
            <a:r>
              <a:rPr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spc="-5" dirty="0">
                <a:latin typeface="Calibri" panose="020F0502020204030204" pitchFamily="34" charset="0"/>
                <a:cs typeface="Calibri" panose="020F0502020204030204" pitchFamily="34" charset="0"/>
              </a:rPr>
              <a:t>пумпање со висок капацитет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ВП</a:t>
            </a:r>
            <a:r>
              <a:rPr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прочистување на водата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40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ФФФП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модул за воздушно гаснење шумски пожари со помош на авион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АМП</a:t>
            </a:r>
            <a:r>
              <a:rPr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напредна медицинска поставка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АМПС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напредна медицинска поставка со хирургија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МЕВАК 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spc="-5" dirty="0">
                <a:latin typeface="Calibri" panose="020F0502020204030204" pitchFamily="34" charset="0"/>
                <a:cs typeface="Calibri" panose="020F0502020204030204" pitchFamily="34" charset="0"/>
              </a:rPr>
              <a:t>медицинска воздушна евакуација на жртви на катастрофи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МУСАР 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spc="-5" dirty="0">
                <a:latin typeface="Calibri" panose="020F0502020204030204" pitchFamily="34" charset="0"/>
                <a:cs typeface="Calibri" panose="020F0502020204030204" pitchFamily="34" charset="0"/>
              </a:rPr>
              <a:t>урбано пребарување и спасување од средни размери – 1 опремен и </a:t>
            </a:r>
          </a:p>
          <a:p>
            <a:pPr marL="12700">
              <a:spcBef>
                <a:spcPts val="335"/>
              </a:spcBef>
              <a:buClr>
                <a:srgbClr val="001F5F"/>
              </a:buClr>
              <a:tabLst>
                <a:tab pos="354970" algn="l"/>
                <a:tab pos="355605" algn="l"/>
              </a:tabLst>
            </a:pP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       обучен за студени услови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ХУСАР</a:t>
            </a:r>
            <a:r>
              <a:rPr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spc="-5" dirty="0">
                <a:latin typeface="Calibri" panose="020F0502020204030204" pitchFamily="34" charset="0"/>
                <a:cs typeface="Calibri" panose="020F0502020204030204" pitchFamily="34" charset="0"/>
              </a:rPr>
              <a:t>урбано пребарување и спасување од големи размери 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ЦБРНДЕТ</a:t>
            </a:r>
            <a:r>
              <a:rPr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spc="-5" dirty="0">
                <a:latin typeface="Calibri" panose="020F0502020204030204" pitchFamily="34" charset="0"/>
                <a:cs typeface="Calibri" panose="020F0502020204030204" pitchFamily="34" charset="0"/>
              </a:rPr>
              <a:t>откривање и земање мостри на ЦБРН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40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ЦБРНУСАР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УСАР во услови на </a:t>
            </a:r>
            <a:r>
              <a:rPr lang="mk-MK" i="1" spc="-5" dirty="0">
                <a:latin typeface="Calibri" panose="020F0502020204030204" pitchFamily="34" charset="0"/>
                <a:cs typeface="Calibri" panose="020F0502020204030204" pitchFamily="34" charset="0"/>
              </a:rPr>
              <a:t>ЦБРН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ФХОС 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spc="-5" dirty="0">
                <a:latin typeface="Calibri" panose="020F0502020204030204" pitchFamily="34" charset="0"/>
                <a:cs typeface="Calibri" panose="020F0502020204030204" pitchFamily="34" charset="0"/>
              </a:rPr>
              <a:t>теренска болница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ЕТС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привремено засолниште при итен случај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40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ГФФФ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копнено гаснење шумски пожари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ГФФФ</a:t>
            </a:r>
            <a:r>
              <a:rPr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копнено гаснење шумски пожари со помош на возила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ФЦ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контрола на поплави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35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ФРБ 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dirty="0">
                <a:latin typeface="Calibri" panose="020F0502020204030204" pitchFamily="34" charset="0"/>
                <a:cs typeface="Calibri" panose="020F0502020204030204" pitchFamily="34" charset="0"/>
              </a:rPr>
              <a:t>спасување при поплави со помош на чамци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5" indent="-342905">
              <a:spcBef>
                <a:spcPts val="340"/>
              </a:spcBef>
              <a:buClr>
                <a:srgbClr val="001F5F"/>
              </a:buClr>
              <a:buFont typeface="Wingdings"/>
              <a:buChar char=""/>
              <a:tabLst>
                <a:tab pos="354970" algn="l"/>
                <a:tab pos="355605" algn="l"/>
              </a:tabLst>
            </a:pPr>
            <a:r>
              <a:rPr lang="mk-MK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ТАСТ </a:t>
            </a:r>
            <a:r>
              <a:rPr i="1" spc="-5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mk-MK" i="1" spc="-5" dirty="0">
                <a:latin typeface="Calibri" panose="020F0502020204030204" pitchFamily="34" charset="0"/>
                <a:cs typeface="Calibri" panose="020F0502020204030204" pitchFamily="34" charset="0"/>
              </a:rPr>
              <a:t>тим за техничка помош и поддршка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object 3">
            <a:extLst>
              <a:ext uri="{FF2B5EF4-FFF2-40B4-BE49-F238E27FC236}">
                <a16:creationId xmlns:a16="http://schemas.microsoft.com/office/drawing/2014/main" id="{8FCEBD52-38A6-C040-B984-DDAB03C65039}"/>
              </a:ext>
            </a:extLst>
          </p:cNvPr>
          <p:cNvGrpSpPr/>
          <p:nvPr/>
        </p:nvGrpSpPr>
        <p:grpSpPr>
          <a:xfrm>
            <a:off x="8092947" y="4396402"/>
            <a:ext cx="3205368" cy="2272958"/>
            <a:chOff x="6280403" y="4273296"/>
            <a:chExt cx="2489200" cy="183515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935E46-B99B-794E-87AF-B90E70B33367}"/>
                </a:ext>
              </a:extLst>
            </p:cNvPr>
            <p:cNvSpPr/>
            <p:nvPr/>
          </p:nvSpPr>
          <p:spPr>
            <a:xfrm>
              <a:off x="6300215" y="4293108"/>
              <a:ext cx="2449067" cy="17952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3544653-B73C-E44F-9BCB-0892DADF9481}"/>
                </a:ext>
              </a:extLst>
            </p:cNvPr>
            <p:cNvSpPr/>
            <p:nvPr/>
          </p:nvSpPr>
          <p:spPr>
            <a:xfrm>
              <a:off x="6290309" y="4283202"/>
              <a:ext cx="2468880" cy="1815464"/>
            </a:xfrm>
            <a:custGeom>
              <a:avLst/>
              <a:gdLst/>
              <a:ahLst/>
              <a:cxnLst/>
              <a:rect l="l" t="t" r="r" b="b"/>
              <a:pathLst>
                <a:path w="2468879" h="1815464">
                  <a:moveTo>
                    <a:pt x="0" y="1815084"/>
                  </a:moveTo>
                  <a:lnTo>
                    <a:pt x="2468880" y="1815084"/>
                  </a:lnTo>
                  <a:lnTo>
                    <a:pt x="2468880" y="0"/>
                  </a:lnTo>
                  <a:lnTo>
                    <a:pt x="0" y="0"/>
                  </a:lnTo>
                  <a:lnTo>
                    <a:pt x="0" y="1815084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BA135201-43B8-2C4D-A711-936A73D39D50}"/>
              </a:ext>
            </a:extLst>
          </p:cNvPr>
          <p:cNvSpPr/>
          <p:nvPr/>
        </p:nvSpPr>
        <p:spPr>
          <a:xfrm>
            <a:off x="8613920" y="1147846"/>
            <a:ext cx="1896961" cy="14633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7">
            <a:extLst>
              <a:ext uri="{FF2B5EF4-FFF2-40B4-BE49-F238E27FC236}">
                <a16:creationId xmlns:a16="http://schemas.microsoft.com/office/drawing/2014/main" id="{8FFEB19A-20C1-294B-A985-A5F48084D225}"/>
              </a:ext>
            </a:extLst>
          </p:cNvPr>
          <p:cNvGrpSpPr/>
          <p:nvPr/>
        </p:nvGrpSpPr>
        <p:grpSpPr>
          <a:xfrm>
            <a:off x="8382000" y="2833118"/>
            <a:ext cx="2615514" cy="1283335"/>
            <a:chOff x="6858000" y="2833116"/>
            <a:chExt cx="1911350" cy="128333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11642309-024E-1046-8C1B-5C699C61ED88}"/>
                </a:ext>
              </a:extLst>
            </p:cNvPr>
            <p:cNvSpPr/>
            <p:nvPr/>
          </p:nvSpPr>
          <p:spPr>
            <a:xfrm>
              <a:off x="6877811" y="2852928"/>
              <a:ext cx="1871472" cy="12435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664A33F1-BE83-4844-B606-59C9A0997346}"/>
                </a:ext>
              </a:extLst>
            </p:cNvPr>
            <p:cNvSpPr/>
            <p:nvPr/>
          </p:nvSpPr>
          <p:spPr>
            <a:xfrm>
              <a:off x="6867905" y="2843022"/>
              <a:ext cx="1891664" cy="1263650"/>
            </a:xfrm>
            <a:custGeom>
              <a:avLst/>
              <a:gdLst/>
              <a:ahLst/>
              <a:cxnLst/>
              <a:rect l="l" t="t" r="r" b="b"/>
              <a:pathLst>
                <a:path w="1891665" h="1263650">
                  <a:moveTo>
                    <a:pt x="0" y="1263395"/>
                  </a:moveTo>
                  <a:lnTo>
                    <a:pt x="1891283" y="1263395"/>
                  </a:lnTo>
                  <a:lnTo>
                    <a:pt x="1891283" y="0"/>
                  </a:lnTo>
                  <a:lnTo>
                    <a:pt x="0" y="0"/>
                  </a:lnTo>
                  <a:lnTo>
                    <a:pt x="0" y="1263395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7624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7634"/>
            <a:ext cx="3373109" cy="326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4344" y="-27384"/>
            <a:ext cx="5978184" cy="1292662"/>
          </a:xfrm>
          <a:prstGeom prst="rect">
            <a:avLst/>
          </a:prstGeom>
          <a:solidFill>
            <a:srgbClr val="0F5494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000" b="1" dirty="0">
              <a:solidFill>
                <a:prstClr val="white"/>
              </a:solidFill>
              <a:latin typeface="Verdan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k-MK" sz="2600" b="1" dirty="0">
                <a:solidFill>
                  <a:prstClr val="white"/>
                </a:solidFill>
                <a:latin typeface="Verdana" pitchFamily="34" charset="0"/>
              </a:rPr>
              <a:t>Капацитети за одговор при итни случаи</a:t>
            </a:r>
            <a:endParaRPr lang="en-GB" sz="2600" b="1" dirty="0">
              <a:solidFill>
                <a:prstClr val="white"/>
              </a:solidFill>
              <a:latin typeface="Verdan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b="1" dirty="0">
              <a:solidFill>
                <a:prstClr val="white"/>
              </a:solidFill>
              <a:latin typeface="Verdana" pitchFamily="34" charset="0"/>
            </a:endParaRPr>
          </a:p>
        </p:txBody>
      </p:sp>
      <p:pic>
        <p:nvPicPr>
          <p:cNvPr id="1027" name="Picture 3" descr="H:\My Documents\Downloads\10957531316_48f8b4fd97_o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53" y="-19364"/>
            <a:ext cx="3219822" cy="45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nch_water_purification_te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3"/>
          <a:stretch/>
        </p:blipFill>
        <p:spPr bwMode="auto">
          <a:xfrm>
            <a:off x="6259986" y="4486624"/>
            <a:ext cx="4444526" cy="23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52353" y="116632"/>
            <a:ext cx="3215647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k-MK" sz="1600" b="1" dirty="0">
                <a:solidFill>
                  <a:srgbClr val="0F5494"/>
                </a:solidFill>
                <a:latin typeface="Verdana" pitchFamily="34" charset="0"/>
              </a:rPr>
              <a:t>МОБИЛНА БОЛНИЦА</a:t>
            </a:r>
            <a:endParaRPr lang="en-GB" sz="1600" b="1" dirty="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9204" y="6413963"/>
            <a:ext cx="3752720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k-MK" sz="1600" b="1" dirty="0">
                <a:solidFill>
                  <a:srgbClr val="0F5494"/>
                </a:solidFill>
                <a:latin typeface="Verdana" pitchFamily="34" charset="0"/>
              </a:rPr>
              <a:t>ПРОЧИСТУВАЊЕ НА ВОДАТА</a:t>
            </a:r>
            <a:endParaRPr lang="en-GB" sz="1600" b="1" dirty="0">
              <a:solidFill>
                <a:srgbClr val="0F5494"/>
              </a:solidFill>
              <a:latin typeface="Verdan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84" y="4486625"/>
            <a:ext cx="4795921" cy="237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3999" y="1441441"/>
            <a:ext cx="3080951" cy="30777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k-MK" sz="1400" b="1" dirty="0">
                <a:solidFill>
                  <a:srgbClr val="0F5494"/>
                </a:solidFill>
                <a:latin typeface="Verdana" pitchFamily="34" charset="0"/>
              </a:rPr>
              <a:t>МОБИЛНА ЛАБОРАТОРИЈА</a:t>
            </a:r>
            <a:endParaRPr lang="en-GB" sz="1400" b="1" dirty="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65756" y="1112999"/>
            <a:ext cx="2664335" cy="2848813"/>
          </a:xfrm>
        </p:spPr>
        <p:txBody>
          <a:bodyPr>
            <a:normAutofit/>
          </a:bodyPr>
          <a:lstStyle/>
          <a:p>
            <a:pPr marL="38100" indent="-38100"/>
            <a:r>
              <a:rPr lang="mk-MK" altLang="en-US" sz="2400" b="1" dirty="0">
                <a:solidFill>
                  <a:srgbClr val="0F5494"/>
                </a:solidFill>
              </a:rPr>
              <a:t>Капацитетите се регистрирани во доброволен фонд на средства</a:t>
            </a:r>
            <a:endParaRPr lang="en-GB" sz="2400" b="1" dirty="0">
              <a:solidFill>
                <a:srgbClr val="0F549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5356" y="4662787"/>
            <a:ext cx="4833849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k-MK" sz="1600" b="1" dirty="0">
                <a:solidFill>
                  <a:srgbClr val="0F5494"/>
                </a:solidFill>
                <a:latin typeface="Verdana" pitchFamily="34" charset="0"/>
              </a:rPr>
              <a:t>ПРИВРЕМЕНО ЗАСОЛНИШТЕ</a:t>
            </a:r>
            <a:endParaRPr lang="en-GB" sz="1600" b="1" dirty="0">
              <a:solidFill>
                <a:srgbClr val="0F5494"/>
              </a:solidFill>
              <a:latin typeface="Verdana" pitchFamily="34" charset="0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93" y="101503"/>
            <a:ext cx="1335462" cy="7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78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8179FA-5C31-3F4B-BDCD-B0BA17E26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74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Програма за обука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FDD1BE16-3EF5-7B41-B5BA-15FDC02C2BC2}"/>
              </a:ext>
            </a:extLst>
          </p:cNvPr>
          <p:cNvSpPr/>
          <p:nvPr/>
        </p:nvSpPr>
        <p:spPr>
          <a:xfrm>
            <a:off x="5631055" y="3111245"/>
            <a:ext cx="78105" cy="1014730"/>
          </a:xfrm>
          <a:custGeom>
            <a:avLst/>
            <a:gdLst/>
            <a:ahLst/>
            <a:cxnLst/>
            <a:rect l="l" t="t" r="r" b="b"/>
            <a:pathLst>
              <a:path w="78104" h="1014729">
                <a:moveTo>
                  <a:pt x="25868" y="936709"/>
                </a:moveTo>
                <a:lnTo>
                  <a:pt x="0" y="936751"/>
                </a:lnTo>
                <a:lnTo>
                  <a:pt x="39116" y="1014348"/>
                </a:lnTo>
                <a:lnTo>
                  <a:pt x="71226" y="949705"/>
                </a:lnTo>
                <a:lnTo>
                  <a:pt x="25908" y="949705"/>
                </a:lnTo>
                <a:lnTo>
                  <a:pt x="25868" y="936709"/>
                </a:lnTo>
                <a:close/>
              </a:path>
              <a:path w="78104" h="1014729">
                <a:moveTo>
                  <a:pt x="51776" y="936667"/>
                </a:moveTo>
                <a:lnTo>
                  <a:pt x="25868" y="936709"/>
                </a:lnTo>
                <a:lnTo>
                  <a:pt x="25908" y="949705"/>
                </a:lnTo>
                <a:lnTo>
                  <a:pt x="51816" y="949578"/>
                </a:lnTo>
                <a:lnTo>
                  <a:pt x="51776" y="936667"/>
                </a:lnTo>
                <a:close/>
              </a:path>
              <a:path w="78104" h="1014729">
                <a:moveTo>
                  <a:pt x="77724" y="936624"/>
                </a:moveTo>
                <a:lnTo>
                  <a:pt x="51776" y="936667"/>
                </a:lnTo>
                <a:lnTo>
                  <a:pt x="51816" y="949578"/>
                </a:lnTo>
                <a:lnTo>
                  <a:pt x="25908" y="949705"/>
                </a:lnTo>
                <a:lnTo>
                  <a:pt x="71226" y="949705"/>
                </a:lnTo>
                <a:lnTo>
                  <a:pt x="77724" y="936624"/>
                </a:lnTo>
                <a:close/>
              </a:path>
              <a:path w="78104" h="1014729">
                <a:moveTo>
                  <a:pt x="48895" y="0"/>
                </a:moveTo>
                <a:lnTo>
                  <a:pt x="22987" y="0"/>
                </a:lnTo>
                <a:lnTo>
                  <a:pt x="25868" y="936709"/>
                </a:lnTo>
                <a:lnTo>
                  <a:pt x="51776" y="936667"/>
                </a:lnTo>
                <a:lnTo>
                  <a:pt x="48895" y="0"/>
                </a:lnTo>
                <a:close/>
              </a:path>
            </a:pathLst>
          </a:custGeom>
          <a:solidFill>
            <a:srgbClr val="00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5">
            <a:extLst>
              <a:ext uri="{FF2B5EF4-FFF2-40B4-BE49-F238E27FC236}">
                <a16:creationId xmlns:a16="http://schemas.microsoft.com/office/drawing/2014/main" id="{282939B4-8F30-D046-BA26-9842ED070F6C}"/>
              </a:ext>
            </a:extLst>
          </p:cNvPr>
          <p:cNvGrpSpPr/>
          <p:nvPr/>
        </p:nvGrpSpPr>
        <p:grpSpPr>
          <a:xfrm>
            <a:off x="3363279" y="2326959"/>
            <a:ext cx="4589145" cy="4535805"/>
            <a:chOff x="1839277" y="2326957"/>
            <a:chExt cx="4589145" cy="4535805"/>
          </a:xfrm>
        </p:grpSpPr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F489AA3-DC8E-CF4D-8C98-57EA1052FFD7}"/>
                </a:ext>
              </a:extLst>
            </p:cNvPr>
            <p:cNvSpPr/>
            <p:nvPr/>
          </p:nvSpPr>
          <p:spPr>
            <a:xfrm>
              <a:off x="1844039" y="5908548"/>
              <a:ext cx="4579620" cy="949960"/>
            </a:xfrm>
            <a:custGeom>
              <a:avLst/>
              <a:gdLst/>
              <a:ahLst/>
              <a:cxnLst/>
              <a:rect l="l" t="t" r="r" b="b"/>
              <a:pathLst>
                <a:path w="4579620" h="949959">
                  <a:moveTo>
                    <a:pt x="4579620" y="949448"/>
                  </a:moveTo>
                  <a:lnTo>
                    <a:pt x="4579620" y="0"/>
                  </a:lnTo>
                  <a:lnTo>
                    <a:pt x="0" y="0"/>
                  </a:lnTo>
                  <a:lnTo>
                    <a:pt x="0" y="949448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B06147B8-E674-F349-BE83-6A8178A17105}"/>
                </a:ext>
              </a:extLst>
            </p:cNvPr>
            <p:cNvSpPr/>
            <p:nvPr/>
          </p:nvSpPr>
          <p:spPr>
            <a:xfrm>
              <a:off x="1844039" y="2331720"/>
              <a:ext cx="4579620" cy="3571240"/>
            </a:xfrm>
            <a:custGeom>
              <a:avLst/>
              <a:gdLst/>
              <a:ahLst/>
              <a:cxnLst/>
              <a:rect l="l" t="t" r="r" b="b"/>
              <a:pathLst>
                <a:path w="4579620" h="3571240">
                  <a:moveTo>
                    <a:pt x="0" y="3570731"/>
                  </a:moveTo>
                  <a:lnTo>
                    <a:pt x="4579620" y="3570731"/>
                  </a:lnTo>
                  <a:lnTo>
                    <a:pt x="4579620" y="832103"/>
                  </a:lnTo>
                  <a:lnTo>
                    <a:pt x="0" y="832103"/>
                  </a:lnTo>
                  <a:lnTo>
                    <a:pt x="0" y="3570731"/>
                  </a:lnTo>
                  <a:close/>
                </a:path>
                <a:path w="4579620" h="3571240">
                  <a:moveTo>
                    <a:pt x="0" y="827531"/>
                  </a:moveTo>
                  <a:lnTo>
                    <a:pt x="4579620" y="827531"/>
                  </a:lnTo>
                  <a:lnTo>
                    <a:pt x="4579620" y="0"/>
                  </a:lnTo>
                  <a:lnTo>
                    <a:pt x="0" y="0"/>
                  </a:lnTo>
                  <a:lnTo>
                    <a:pt x="0" y="82753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8">
            <a:extLst>
              <a:ext uri="{FF2B5EF4-FFF2-40B4-BE49-F238E27FC236}">
                <a16:creationId xmlns:a16="http://schemas.microsoft.com/office/drawing/2014/main" id="{4851B1C7-C38F-2747-A39A-E663ABA81280}"/>
              </a:ext>
            </a:extLst>
          </p:cNvPr>
          <p:cNvSpPr txBox="1"/>
          <p:nvPr/>
        </p:nvSpPr>
        <p:spPr>
          <a:xfrm>
            <a:off x="3457196" y="3204717"/>
            <a:ext cx="11169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mk-MK" sz="1200" b="1" dirty="0">
                <a:latin typeface="Arial"/>
                <a:cs typeface="Arial"/>
              </a:rPr>
              <a:t>ОПЕРАТИВЕН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3ABFF4CB-60FC-9A49-8222-CFD9F3CF3940}"/>
              </a:ext>
            </a:extLst>
          </p:cNvPr>
          <p:cNvSpPr txBox="1"/>
          <p:nvPr/>
        </p:nvSpPr>
        <p:spPr>
          <a:xfrm>
            <a:off x="3457195" y="5943700"/>
            <a:ext cx="11258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mk-MK" sz="1200" b="1" spc="-5" dirty="0">
                <a:latin typeface="Arial"/>
                <a:cs typeface="Arial"/>
              </a:rPr>
              <a:t>УПРАВУВАЊЕ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5" name="object 10">
            <a:extLst>
              <a:ext uri="{FF2B5EF4-FFF2-40B4-BE49-F238E27FC236}">
                <a16:creationId xmlns:a16="http://schemas.microsoft.com/office/drawing/2014/main" id="{4C1ADAE6-1BA6-A140-B9BB-9DEED3EF3104}"/>
              </a:ext>
            </a:extLst>
          </p:cNvPr>
          <p:cNvGrpSpPr/>
          <p:nvPr/>
        </p:nvGrpSpPr>
        <p:grpSpPr>
          <a:xfrm>
            <a:off x="1927057" y="1729703"/>
            <a:ext cx="8439785" cy="351790"/>
            <a:chOff x="403056" y="1729703"/>
            <a:chExt cx="8439785" cy="35179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9E3652C2-6277-474D-939C-3BAABEF24749}"/>
                </a:ext>
              </a:extLst>
            </p:cNvPr>
            <p:cNvSpPr/>
            <p:nvPr/>
          </p:nvSpPr>
          <p:spPr>
            <a:xfrm>
              <a:off x="403056" y="1729703"/>
              <a:ext cx="8439614" cy="3289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6F03F698-087E-314C-A321-BF82D4A172F8}"/>
                </a:ext>
              </a:extLst>
            </p:cNvPr>
            <p:cNvSpPr/>
            <p:nvPr/>
          </p:nvSpPr>
          <p:spPr>
            <a:xfrm>
              <a:off x="3995927" y="1743455"/>
              <a:ext cx="1252308" cy="3378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3">
            <a:extLst>
              <a:ext uri="{FF2B5EF4-FFF2-40B4-BE49-F238E27FC236}">
                <a16:creationId xmlns:a16="http://schemas.microsoft.com/office/drawing/2014/main" id="{3D71D155-9FE2-C842-94B8-450C6AD6BBAF}"/>
              </a:ext>
            </a:extLst>
          </p:cNvPr>
          <p:cNvSpPr txBox="1"/>
          <p:nvPr/>
        </p:nvSpPr>
        <p:spPr>
          <a:xfrm>
            <a:off x="1967484" y="1720595"/>
            <a:ext cx="8368665" cy="334707"/>
          </a:xfrm>
          <a:prstGeom prst="rect">
            <a:avLst/>
          </a:prstGeom>
          <a:solidFill>
            <a:srgbClr val="B9DDE0"/>
          </a:solidFill>
          <a:ln w="12192">
            <a:solidFill>
              <a:srgbClr val="005595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mk-MK" b="1" spc="-5" dirty="0">
                <a:solidFill>
                  <a:srgbClr val="005595"/>
                </a:solidFill>
                <a:latin typeface="Arial"/>
                <a:cs typeface="Arial"/>
              </a:rPr>
              <a:t>Онлајн подготовка</a:t>
            </a:r>
            <a:endParaRPr dirty="0">
              <a:latin typeface="Arial"/>
              <a:cs typeface="Arial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69A5DF9A-FD55-964E-8DDD-53B72089C9F6}"/>
              </a:ext>
            </a:extLst>
          </p:cNvPr>
          <p:cNvSpPr/>
          <p:nvPr/>
        </p:nvSpPr>
        <p:spPr>
          <a:xfrm>
            <a:off x="3437207" y="4084959"/>
            <a:ext cx="1321276" cy="547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AF093313-97C6-E847-BCD0-F30E8F2FEE3B}"/>
              </a:ext>
            </a:extLst>
          </p:cNvPr>
          <p:cNvSpPr txBox="1"/>
          <p:nvPr/>
        </p:nvSpPr>
        <p:spPr>
          <a:xfrm>
            <a:off x="3477767" y="4075177"/>
            <a:ext cx="1249680" cy="314189"/>
          </a:xfrm>
          <a:prstGeom prst="rect">
            <a:avLst/>
          </a:prstGeom>
          <a:solidFill>
            <a:srgbClr val="B9DDE0"/>
          </a:solidFill>
          <a:ln w="12191">
            <a:solidFill>
              <a:srgbClr val="005595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270" algn="ctr"/>
            <a:r>
              <a:rPr lang="mk-MK" sz="900" b="1" dirty="0">
                <a:solidFill>
                  <a:srgbClr val="005595"/>
                </a:solidFill>
                <a:latin typeface="Arial"/>
                <a:cs typeface="Arial"/>
              </a:rPr>
              <a:t>СМЦ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0D8A3FEC-8BE2-DB4C-B860-C69F187ACCCF}"/>
              </a:ext>
            </a:extLst>
          </p:cNvPr>
          <p:cNvSpPr/>
          <p:nvPr/>
        </p:nvSpPr>
        <p:spPr>
          <a:xfrm>
            <a:off x="6567504" y="4069645"/>
            <a:ext cx="1321276" cy="5456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F157E401-C089-B947-8892-2E0CE1BF0995}"/>
              </a:ext>
            </a:extLst>
          </p:cNvPr>
          <p:cNvSpPr txBox="1"/>
          <p:nvPr/>
        </p:nvSpPr>
        <p:spPr>
          <a:xfrm>
            <a:off x="6608064" y="4059936"/>
            <a:ext cx="1249680" cy="313547"/>
          </a:xfrm>
          <a:prstGeom prst="rect">
            <a:avLst/>
          </a:prstGeom>
          <a:solidFill>
            <a:srgbClr val="B9DDE0"/>
          </a:solidFill>
          <a:ln w="12192">
            <a:solidFill>
              <a:srgbClr val="005595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spcBef>
                <a:spcPts val="4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270" algn="ctr"/>
            <a:r>
              <a:rPr lang="mk-MK" sz="900" b="1" spc="-5" dirty="0">
                <a:solidFill>
                  <a:srgbClr val="005595"/>
                </a:solidFill>
                <a:latin typeface="Arial"/>
                <a:cs typeface="Arial"/>
              </a:rPr>
              <a:t>АМЦ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7C17034D-A8C7-EC42-B3CF-43627E2FA43E}"/>
              </a:ext>
            </a:extLst>
          </p:cNvPr>
          <p:cNvSpPr/>
          <p:nvPr/>
        </p:nvSpPr>
        <p:spPr>
          <a:xfrm>
            <a:off x="5011478" y="6093527"/>
            <a:ext cx="1319794" cy="547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6A5FCBCA-43E1-7541-9BC3-24CE1BBC8EDD}"/>
              </a:ext>
            </a:extLst>
          </p:cNvPr>
          <p:cNvSpPr txBox="1"/>
          <p:nvPr/>
        </p:nvSpPr>
        <p:spPr>
          <a:xfrm>
            <a:off x="5052059" y="6083810"/>
            <a:ext cx="1248410" cy="315471"/>
          </a:xfrm>
          <a:prstGeom prst="rect">
            <a:avLst/>
          </a:prstGeom>
          <a:solidFill>
            <a:srgbClr val="B9DDE0"/>
          </a:solidFill>
          <a:ln w="12192">
            <a:solidFill>
              <a:srgbClr val="00559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mk-MK" sz="900" b="1" spc="-5" dirty="0">
                <a:solidFill>
                  <a:srgbClr val="005595"/>
                </a:solidFill>
                <a:latin typeface="Arial"/>
                <a:cs typeface="Arial"/>
              </a:rPr>
              <a:t>ХЛЦ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3C6C346E-C57A-834D-A8C3-1B2E957F05DD}"/>
              </a:ext>
            </a:extLst>
          </p:cNvPr>
          <p:cNvSpPr/>
          <p:nvPr/>
        </p:nvSpPr>
        <p:spPr>
          <a:xfrm>
            <a:off x="2010743" y="2637105"/>
            <a:ext cx="1321276" cy="5484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46E29F2F-1845-2348-ACCE-EF03A6558855}"/>
              </a:ext>
            </a:extLst>
          </p:cNvPr>
          <p:cNvSpPr txBox="1"/>
          <p:nvPr/>
        </p:nvSpPr>
        <p:spPr>
          <a:xfrm>
            <a:off x="2051305" y="2627376"/>
            <a:ext cx="1249680" cy="314830"/>
          </a:xfrm>
          <a:prstGeom prst="rect">
            <a:avLst/>
          </a:prstGeom>
          <a:solidFill>
            <a:srgbClr val="B9DDE0"/>
          </a:solidFill>
          <a:ln w="12191">
            <a:solidFill>
              <a:srgbClr val="005595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mk-MK" sz="900" b="1" dirty="0">
                <a:solidFill>
                  <a:srgbClr val="005595"/>
                </a:solidFill>
                <a:latin typeface="Arial"/>
                <a:cs typeface="Arial"/>
              </a:rPr>
              <a:t>МБЦ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B3CD06EB-3F10-9747-ABE1-7A854E105E8A}"/>
              </a:ext>
            </a:extLst>
          </p:cNvPr>
          <p:cNvSpPr/>
          <p:nvPr/>
        </p:nvSpPr>
        <p:spPr>
          <a:xfrm>
            <a:off x="6541009" y="5355335"/>
            <a:ext cx="1359027" cy="5862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D48FD1E0-F541-574F-9B22-2E5BFD14DF92}"/>
              </a:ext>
            </a:extLst>
          </p:cNvPr>
          <p:cNvSpPr txBox="1"/>
          <p:nvPr/>
        </p:nvSpPr>
        <p:spPr>
          <a:xfrm>
            <a:off x="6600445" y="5364481"/>
            <a:ext cx="1249680" cy="315471"/>
          </a:xfrm>
          <a:prstGeom prst="rect">
            <a:avLst/>
          </a:prstGeom>
          <a:solidFill>
            <a:srgbClr val="B9DDE0"/>
          </a:solidFill>
          <a:ln w="12192">
            <a:solidFill>
              <a:srgbClr val="00559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mk-MK" sz="900" b="1" spc="-10" dirty="0">
                <a:solidFill>
                  <a:srgbClr val="005595"/>
                </a:solidFill>
                <a:latin typeface="Arial"/>
                <a:cs typeface="Arial"/>
              </a:rPr>
              <a:t>ЦНД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77C057BF-98E6-C143-91AB-3908AAB0B216}"/>
              </a:ext>
            </a:extLst>
          </p:cNvPr>
          <p:cNvSpPr/>
          <p:nvPr/>
        </p:nvSpPr>
        <p:spPr>
          <a:xfrm>
            <a:off x="4981956" y="2625917"/>
            <a:ext cx="1359027" cy="5847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D94C79F6-85E1-5847-BE43-EBEE7AE46636}"/>
              </a:ext>
            </a:extLst>
          </p:cNvPr>
          <p:cNvSpPr txBox="1"/>
          <p:nvPr/>
        </p:nvSpPr>
        <p:spPr>
          <a:xfrm>
            <a:off x="5041391" y="2634996"/>
            <a:ext cx="1249680" cy="314189"/>
          </a:xfrm>
          <a:prstGeom prst="rect">
            <a:avLst/>
          </a:prstGeom>
          <a:solidFill>
            <a:srgbClr val="B9DDE0"/>
          </a:solidFill>
          <a:ln w="12192">
            <a:solidFill>
              <a:srgbClr val="005595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mk-MK" sz="900" b="1" dirty="0">
                <a:solidFill>
                  <a:srgbClr val="005595"/>
                </a:solidFill>
                <a:latin typeface="Arial"/>
                <a:cs typeface="Arial"/>
              </a:rPr>
              <a:t>ЦМИ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8F2189A7-6D94-B040-A94C-57A89282C074}"/>
              </a:ext>
            </a:extLst>
          </p:cNvPr>
          <p:cNvSpPr/>
          <p:nvPr/>
        </p:nvSpPr>
        <p:spPr>
          <a:xfrm>
            <a:off x="8038163" y="2629465"/>
            <a:ext cx="1321276" cy="5456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8">
            <a:extLst>
              <a:ext uri="{FF2B5EF4-FFF2-40B4-BE49-F238E27FC236}">
                <a16:creationId xmlns:a16="http://schemas.microsoft.com/office/drawing/2014/main" id="{315C3B3A-BFD7-5B46-B410-BA813C926F47}"/>
              </a:ext>
            </a:extLst>
          </p:cNvPr>
          <p:cNvSpPr txBox="1"/>
          <p:nvPr/>
        </p:nvSpPr>
        <p:spPr>
          <a:xfrm>
            <a:off x="8078723" y="2619757"/>
            <a:ext cx="1249680" cy="313547"/>
          </a:xfrm>
          <a:prstGeom prst="rect">
            <a:avLst/>
          </a:prstGeom>
          <a:solidFill>
            <a:srgbClr val="B9DDE0"/>
          </a:solidFill>
          <a:ln w="12192">
            <a:solidFill>
              <a:srgbClr val="005595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spcBef>
                <a:spcPts val="4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285118"/>
            <a:r>
              <a:rPr lang="mk-MK" sz="900" b="1" dirty="0">
                <a:solidFill>
                  <a:srgbClr val="005595"/>
                </a:solidFill>
                <a:latin typeface="Arial"/>
                <a:cs typeface="Arial"/>
              </a:rPr>
              <a:t>ТЕЦ</a:t>
            </a:r>
            <a:r>
              <a:rPr sz="900" b="1" dirty="0">
                <a:solidFill>
                  <a:srgbClr val="005595"/>
                </a:solidFill>
                <a:latin typeface="Arial"/>
                <a:cs typeface="Arial"/>
              </a:rPr>
              <a:t>/ </a:t>
            </a:r>
            <a:r>
              <a:rPr lang="mk-MK" sz="900" b="1" dirty="0">
                <a:solidFill>
                  <a:srgbClr val="005595"/>
                </a:solidFill>
                <a:latin typeface="Arial"/>
                <a:cs typeface="Arial"/>
              </a:rPr>
              <a:t>ТЕЦ МИ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33" name="object 29">
            <a:extLst>
              <a:ext uri="{FF2B5EF4-FFF2-40B4-BE49-F238E27FC236}">
                <a16:creationId xmlns:a16="http://schemas.microsoft.com/office/drawing/2014/main" id="{34F6EF24-4DAA-5246-A663-0CCE17582164}"/>
              </a:ext>
            </a:extLst>
          </p:cNvPr>
          <p:cNvGrpSpPr/>
          <p:nvPr/>
        </p:nvGrpSpPr>
        <p:grpSpPr>
          <a:xfrm>
            <a:off x="4728210" y="2346960"/>
            <a:ext cx="4185920" cy="4500880"/>
            <a:chOff x="3204210" y="2346960"/>
            <a:chExt cx="4185920" cy="4500880"/>
          </a:xfrm>
        </p:grpSpPr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2DB5C0AD-05EE-D44D-84C5-E2AFCABBA96B}"/>
                </a:ext>
              </a:extLst>
            </p:cNvPr>
            <p:cNvSpPr/>
            <p:nvPr/>
          </p:nvSpPr>
          <p:spPr>
            <a:xfrm>
              <a:off x="3204210" y="4274819"/>
              <a:ext cx="988060" cy="1809750"/>
            </a:xfrm>
            <a:custGeom>
              <a:avLst/>
              <a:gdLst/>
              <a:ahLst/>
              <a:cxnLst/>
              <a:rect l="l" t="t" r="r" b="b"/>
              <a:pathLst>
                <a:path w="988060" h="1809750">
                  <a:moveTo>
                    <a:pt x="520700" y="38862"/>
                  </a:moveTo>
                  <a:lnTo>
                    <a:pt x="494792" y="25908"/>
                  </a:lnTo>
                  <a:lnTo>
                    <a:pt x="442976" y="0"/>
                  </a:lnTo>
                  <a:lnTo>
                    <a:pt x="442976" y="25908"/>
                  </a:lnTo>
                  <a:lnTo>
                    <a:pt x="77724" y="25908"/>
                  </a:lnTo>
                  <a:lnTo>
                    <a:pt x="77724" y="0"/>
                  </a:lnTo>
                  <a:lnTo>
                    <a:pt x="0" y="38862"/>
                  </a:lnTo>
                  <a:lnTo>
                    <a:pt x="77724" y="77724"/>
                  </a:lnTo>
                  <a:lnTo>
                    <a:pt x="77724" y="51816"/>
                  </a:lnTo>
                  <a:lnTo>
                    <a:pt x="442976" y="51816"/>
                  </a:lnTo>
                  <a:lnTo>
                    <a:pt x="442976" y="77724"/>
                  </a:lnTo>
                  <a:lnTo>
                    <a:pt x="494792" y="51816"/>
                  </a:lnTo>
                  <a:lnTo>
                    <a:pt x="520700" y="38862"/>
                  </a:lnTo>
                  <a:close/>
                </a:path>
                <a:path w="988060" h="1809750">
                  <a:moveTo>
                    <a:pt x="987806" y="1731479"/>
                  </a:moveTo>
                  <a:lnTo>
                    <a:pt x="961898" y="1731721"/>
                  </a:lnTo>
                  <a:lnTo>
                    <a:pt x="956310" y="1128395"/>
                  </a:lnTo>
                  <a:lnTo>
                    <a:pt x="930402" y="1128649"/>
                  </a:lnTo>
                  <a:lnTo>
                    <a:pt x="935990" y="1731962"/>
                  </a:lnTo>
                  <a:lnTo>
                    <a:pt x="910082" y="1732203"/>
                  </a:lnTo>
                  <a:lnTo>
                    <a:pt x="949706" y="1809559"/>
                  </a:lnTo>
                  <a:lnTo>
                    <a:pt x="981240" y="1744916"/>
                  </a:lnTo>
                  <a:lnTo>
                    <a:pt x="987806" y="1731479"/>
                  </a:lnTo>
                  <a:close/>
                </a:path>
              </a:pathLst>
            </a:custGeom>
            <a:solidFill>
              <a:srgbClr val="005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00BC02F5-FBA9-4241-A85D-86C0BAA4B100}"/>
                </a:ext>
              </a:extLst>
            </p:cNvPr>
            <p:cNvSpPr/>
            <p:nvPr/>
          </p:nvSpPr>
          <p:spPr>
            <a:xfrm>
              <a:off x="3438144" y="4096511"/>
              <a:ext cx="1406271" cy="14062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2">
              <a:extLst>
                <a:ext uri="{FF2B5EF4-FFF2-40B4-BE49-F238E27FC236}">
                  <a16:creationId xmlns:a16="http://schemas.microsoft.com/office/drawing/2014/main" id="{B0688D9D-090B-754D-B240-100EC7329749}"/>
                </a:ext>
              </a:extLst>
            </p:cNvPr>
            <p:cNvSpPr/>
            <p:nvPr/>
          </p:nvSpPr>
          <p:spPr>
            <a:xfrm>
              <a:off x="3497580" y="4105655"/>
              <a:ext cx="1297305" cy="1297305"/>
            </a:xfrm>
            <a:custGeom>
              <a:avLst/>
              <a:gdLst/>
              <a:ahLst/>
              <a:cxnLst/>
              <a:rect l="l" t="t" r="r" b="b"/>
              <a:pathLst>
                <a:path w="1297304" h="1297304">
                  <a:moveTo>
                    <a:pt x="648462" y="0"/>
                  </a:moveTo>
                  <a:lnTo>
                    <a:pt x="600065" y="1778"/>
                  </a:lnTo>
                  <a:lnTo>
                    <a:pt x="552636" y="7030"/>
                  </a:lnTo>
                  <a:lnTo>
                    <a:pt x="506297" y="15631"/>
                  </a:lnTo>
                  <a:lnTo>
                    <a:pt x="461176" y="27454"/>
                  </a:lnTo>
                  <a:lnTo>
                    <a:pt x="417396" y="42375"/>
                  </a:lnTo>
                  <a:lnTo>
                    <a:pt x="375084" y="60268"/>
                  </a:lnTo>
                  <a:lnTo>
                    <a:pt x="334366" y="81008"/>
                  </a:lnTo>
                  <a:lnTo>
                    <a:pt x="295365" y="104470"/>
                  </a:lnTo>
                  <a:lnTo>
                    <a:pt x="258209" y="130527"/>
                  </a:lnTo>
                  <a:lnTo>
                    <a:pt x="223021" y="159055"/>
                  </a:lnTo>
                  <a:lnTo>
                    <a:pt x="189928" y="189928"/>
                  </a:lnTo>
                  <a:lnTo>
                    <a:pt x="159055" y="223021"/>
                  </a:lnTo>
                  <a:lnTo>
                    <a:pt x="130527" y="258209"/>
                  </a:lnTo>
                  <a:lnTo>
                    <a:pt x="104470" y="295365"/>
                  </a:lnTo>
                  <a:lnTo>
                    <a:pt x="81008" y="334366"/>
                  </a:lnTo>
                  <a:lnTo>
                    <a:pt x="60268" y="375084"/>
                  </a:lnTo>
                  <a:lnTo>
                    <a:pt x="42375" y="417396"/>
                  </a:lnTo>
                  <a:lnTo>
                    <a:pt x="27454" y="461176"/>
                  </a:lnTo>
                  <a:lnTo>
                    <a:pt x="15631" y="506297"/>
                  </a:lnTo>
                  <a:lnTo>
                    <a:pt x="7030" y="552636"/>
                  </a:lnTo>
                  <a:lnTo>
                    <a:pt x="1778" y="600065"/>
                  </a:lnTo>
                  <a:lnTo>
                    <a:pt x="0" y="648462"/>
                  </a:lnTo>
                  <a:lnTo>
                    <a:pt x="1778" y="696858"/>
                  </a:lnTo>
                  <a:lnTo>
                    <a:pt x="7030" y="744287"/>
                  </a:lnTo>
                  <a:lnTo>
                    <a:pt x="15631" y="790626"/>
                  </a:lnTo>
                  <a:lnTo>
                    <a:pt x="27454" y="835747"/>
                  </a:lnTo>
                  <a:lnTo>
                    <a:pt x="42375" y="879527"/>
                  </a:lnTo>
                  <a:lnTo>
                    <a:pt x="60268" y="921839"/>
                  </a:lnTo>
                  <a:lnTo>
                    <a:pt x="81008" y="962557"/>
                  </a:lnTo>
                  <a:lnTo>
                    <a:pt x="104470" y="1001558"/>
                  </a:lnTo>
                  <a:lnTo>
                    <a:pt x="130527" y="1038714"/>
                  </a:lnTo>
                  <a:lnTo>
                    <a:pt x="159055" y="1073902"/>
                  </a:lnTo>
                  <a:lnTo>
                    <a:pt x="189928" y="1106995"/>
                  </a:lnTo>
                  <a:lnTo>
                    <a:pt x="223021" y="1137868"/>
                  </a:lnTo>
                  <a:lnTo>
                    <a:pt x="258209" y="1166396"/>
                  </a:lnTo>
                  <a:lnTo>
                    <a:pt x="295365" y="1192453"/>
                  </a:lnTo>
                  <a:lnTo>
                    <a:pt x="334366" y="1215915"/>
                  </a:lnTo>
                  <a:lnTo>
                    <a:pt x="375084" y="1236655"/>
                  </a:lnTo>
                  <a:lnTo>
                    <a:pt x="417396" y="1254548"/>
                  </a:lnTo>
                  <a:lnTo>
                    <a:pt x="461176" y="1269469"/>
                  </a:lnTo>
                  <a:lnTo>
                    <a:pt x="506297" y="1281292"/>
                  </a:lnTo>
                  <a:lnTo>
                    <a:pt x="552636" y="1289893"/>
                  </a:lnTo>
                  <a:lnTo>
                    <a:pt x="600065" y="1295145"/>
                  </a:lnTo>
                  <a:lnTo>
                    <a:pt x="648462" y="1296924"/>
                  </a:lnTo>
                  <a:lnTo>
                    <a:pt x="696858" y="1295145"/>
                  </a:lnTo>
                  <a:lnTo>
                    <a:pt x="744287" y="1289893"/>
                  </a:lnTo>
                  <a:lnTo>
                    <a:pt x="790626" y="1281292"/>
                  </a:lnTo>
                  <a:lnTo>
                    <a:pt x="835747" y="1269469"/>
                  </a:lnTo>
                  <a:lnTo>
                    <a:pt x="879527" y="1254548"/>
                  </a:lnTo>
                  <a:lnTo>
                    <a:pt x="921839" y="1236655"/>
                  </a:lnTo>
                  <a:lnTo>
                    <a:pt x="962557" y="1215915"/>
                  </a:lnTo>
                  <a:lnTo>
                    <a:pt x="1001558" y="1192453"/>
                  </a:lnTo>
                  <a:lnTo>
                    <a:pt x="1038714" y="1166396"/>
                  </a:lnTo>
                  <a:lnTo>
                    <a:pt x="1073902" y="1137868"/>
                  </a:lnTo>
                  <a:lnTo>
                    <a:pt x="1106995" y="1106995"/>
                  </a:lnTo>
                  <a:lnTo>
                    <a:pt x="1137868" y="1073902"/>
                  </a:lnTo>
                  <a:lnTo>
                    <a:pt x="1166396" y="1038714"/>
                  </a:lnTo>
                  <a:lnTo>
                    <a:pt x="1192453" y="1001558"/>
                  </a:lnTo>
                  <a:lnTo>
                    <a:pt x="1215915" y="962557"/>
                  </a:lnTo>
                  <a:lnTo>
                    <a:pt x="1236655" y="921839"/>
                  </a:lnTo>
                  <a:lnTo>
                    <a:pt x="1254548" y="879527"/>
                  </a:lnTo>
                  <a:lnTo>
                    <a:pt x="1269469" y="835747"/>
                  </a:lnTo>
                  <a:lnTo>
                    <a:pt x="1281292" y="790626"/>
                  </a:lnTo>
                  <a:lnTo>
                    <a:pt x="1289893" y="744287"/>
                  </a:lnTo>
                  <a:lnTo>
                    <a:pt x="1295145" y="696858"/>
                  </a:lnTo>
                  <a:lnTo>
                    <a:pt x="1296924" y="648462"/>
                  </a:lnTo>
                  <a:lnTo>
                    <a:pt x="1295145" y="600065"/>
                  </a:lnTo>
                  <a:lnTo>
                    <a:pt x="1289893" y="552636"/>
                  </a:lnTo>
                  <a:lnTo>
                    <a:pt x="1281292" y="506297"/>
                  </a:lnTo>
                  <a:lnTo>
                    <a:pt x="1269469" y="461176"/>
                  </a:lnTo>
                  <a:lnTo>
                    <a:pt x="1254548" y="417396"/>
                  </a:lnTo>
                  <a:lnTo>
                    <a:pt x="1236655" y="375084"/>
                  </a:lnTo>
                  <a:lnTo>
                    <a:pt x="1215915" y="334366"/>
                  </a:lnTo>
                  <a:lnTo>
                    <a:pt x="1192453" y="295365"/>
                  </a:lnTo>
                  <a:lnTo>
                    <a:pt x="1166396" y="258209"/>
                  </a:lnTo>
                  <a:lnTo>
                    <a:pt x="1137868" y="223021"/>
                  </a:lnTo>
                  <a:lnTo>
                    <a:pt x="1106995" y="189928"/>
                  </a:lnTo>
                  <a:lnTo>
                    <a:pt x="1073902" y="159055"/>
                  </a:lnTo>
                  <a:lnTo>
                    <a:pt x="1038714" y="130527"/>
                  </a:lnTo>
                  <a:lnTo>
                    <a:pt x="1001558" y="104470"/>
                  </a:lnTo>
                  <a:lnTo>
                    <a:pt x="962557" y="81008"/>
                  </a:lnTo>
                  <a:lnTo>
                    <a:pt x="921839" y="60268"/>
                  </a:lnTo>
                  <a:lnTo>
                    <a:pt x="879527" y="42375"/>
                  </a:lnTo>
                  <a:lnTo>
                    <a:pt x="835747" y="27454"/>
                  </a:lnTo>
                  <a:lnTo>
                    <a:pt x="790626" y="15631"/>
                  </a:lnTo>
                  <a:lnTo>
                    <a:pt x="744287" y="7030"/>
                  </a:lnTo>
                  <a:lnTo>
                    <a:pt x="696858" y="1778"/>
                  </a:lnTo>
                  <a:lnTo>
                    <a:pt x="648462" y="0"/>
                  </a:lnTo>
                  <a:close/>
                </a:path>
              </a:pathLst>
            </a:custGeom>
            <a:solidFill>
              <a:srgbClr val="B9DD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3">
              <a:extLst>
                <a:ext uri="{FF2B5EF4-FFF2-40B4-BE49-F238E27FC236}">
                  <a16:creationId xmlns:a16="http://schemas.microsoft.com/office/drawing/2014/main" id="{80311063-D53F-6646-A811-872F66D6A759}"/>
                </a:ext>
              </a:extLst>
            </p:cNvPr>
            <p:cNvSpPr/>
            <p:nvPr/>
          </p:nvSpPr>
          <p:spPr>
            <a:xfrm>
              <a:off x="3497580" y="4105655"/>
              <a:ext cx="1297305" cy="1297305"/>
            </a:xfrm>
            <a:custGeom>
              <a:avLst/>
              <a:gdLst/>
              <a:ahLst/>
              <a:cxnLst/>
              <a:rect l="l" t="t" r="r" b="b"/>
              <a:pathLst>
                <a:path w="1297304" h="1297304">
                  <a:moveTo>
                    <a:pt x="0" y="648462"/>
                  </a:moveTo>
                  <a:lnTo>
                    <a:pt x="1778" y="600065"/>
                  </a:lnTo>
                  <a:lnTo>
                    <a:pt x="7030" y="552636"/>
                  </a:lnTo>
                  <a:lnTo>
                    <a:pt x="15631" y="506297"/>
                  </a:lnTo>
                  <a:lnTo>
                    <a:pt x="27454" y="461176"/>
                  </a:lnTo>
                  <a:lnTo>
                    <a:pt x="42375" y="417396"/>
                  </a:lnTo>
                  <a:lnTo>
                    <a:pt x="60268" y="375084"/>
                  </a:lnTo>
                  <a:lnTo>
                    <a:pt x="81008" y="334366"/>
                  </a:lnTo>
                  <a:lnTo>
                    <a:pt x="104470" y="295365"/>
                  </a:lnTo>
                  <a:lnTo>
                    <a:pt x="130527" y="258209"/>
                  </a:lnTo>
                  <a:lnTo>
                    <a:pt x="159055" y="223021"/>
                  </a:lnTo>
                  <a:lnTo>
                    <a:pt x="189928" y="189928"/>
                  </a:lnTo>
                  <a:lnTo>
                    <a:pt x="223021" y="159055"/>
                  </a:lnTo>
                  <a:lnTo>
                    <a:pt x="258209" y="130527"/>
                  </a:lnTo>
                  <a:lnTo>
                    <a:pt x="295365" y="104470"/>
                  </a:lnTo>
                  <a:lnTo>
                    <a:pt x="334366" y="81008"/>
                  </a:lnTo>
                  <a:lnTo>
                    <a:pt x="375084" y="60268"/>
                  </a:lnTo>
                  <a:lnTo>
                    <a:pt x="417396" y="42375"/>
                  </a:lnTo>
                  <a:lnTo>
                    <a:pt x="461176" y="27454"/>
                  </a:lnTo>
                  <a:lnTo>
                    <a:pt x="506297" y="15631"/>
                  </a:lnTo>
                  <a:lnTo>
                    <a:pt x="552636" y="7030"/>
                  </a:lnTo>
                  <a:lnTo>
                    <a:pt x="600065" y="1778"/>
                  </a:lnTo>
                  <a:lnTo>
                    <a:pt x="648462" y="0"/>
                  </a:lnTo>
                  <a:lnTo>
                    <a:pt x="696858" y="1778"/>
                  </a:lnTo>
                  <a:lnTo>
                    <a:pt x="744287" y="7030"/>
                  </a:lnTo>
                  <a:lnTo>
                    <a:pt x="790626" y="15631"/>
                  </a:lnTo>
                  <a:lnTo>
                    <a:pt x="835747" y="27454"/>
                  </a:lnTo>
                  <a:lnTo>
                    <a:pt x="879527" y="42375"/>
                  </a:lnTo>
                  <a:lnTo>
                    <a:pt x="921839" y="60268"/>
                  </a:lnTo>
                  <a:lnTo>
                    <a:pt x="962557" y="81008"/>
                  </a:lnTo>
                  <a:lnTo>
                    <a:pt x="1001558" y="104470"/>
                  </a:lnTo>
                  <a:lnTo>
                    <a:pt x="1038714" y="130527"/>
                  </a:lnTo>
                  <a:lnTo>
                    <a:pt x="1073902" y="159055"/>
                  </a:lnTo>
                  <a:lnTo>
                    <a:pt x="1106995" y="189928"/>
                  </a:lnTo>
                  <a:lnTo>
                    <a:pt x="1137868" y="223021"/>
                  </a:lnTo>
                  <a:lnTo>
                    <a:pt x="1166396" y="258209"/>
                  </a:lnTo>
                  <a:lnTo>
                    <a:pt x="1192453" y="295365"/>
                  </a:lnTo>
                  <a:lnTo>
                    <a:pt x="1215915" y="334366"/>
                  </a:lnTo>
                  <a:lnTo>
                    <a:pt x="1236655" y="375084"/>
                  </a:lnTo>
                  <a:lnTo>
                    <a:pt x="1254548" y="417396"/>
                  </a:lnTo>
                  <a:lnTo>
                    <a:pt x="1269469" y="461176"/>
                  </a:lnTo>
                  <a:lnTo>
                    <a:pt x="1281292" y="506297"/>
                  </a:lnTo>
                  <a:lnTo>
                    <a:pt x="1289893" y="552636"/>
                  </a:lnTo>
                  <a:lnTo>
                    <a:pt x="1295145" y="600065"/>
                  </a:lnTo>
                  <a:lnTo>
                    <a:pt x="1296924" y="648462"/>
                  </a:lnTo>
                  <a:lnTo>
                    <a:pt x="1295145" y="696858"/>
                  </a:lnTo>
                  <a:lnTo>
                    <a:pt x="1289893" y="744287"/>
                  </a:lnTo>
                  <a:lnTo>
                    <a:pt x="1281292" y="790626"/>
                  </a:lnTo>
                  <a:lnTo>
                    <a:pt x="1269469" y="835747"/>
                  </a:lnTo>
                  <a:lnTo>
                    <a:pt x="1254548" y="879527"/>
                  </a:lnTo>
                  <a:lnTo>
                    <a:pt x="1236655" y="921839"/>
                  </a:lnTo>
                  <a:lnTo>
                    <a:pt x="1215915" y="962557"/>
                  </a:lnTo>
                  <a:lnTo>
                    <a:pt x="1192453" y="1001558"/>
                  </a:lnTo>
                  <a:lnTo>
                    <a:pt x="1166396" y="1038714"/>
                  </a:lnTo>
                  <a:lnTo>
                    <a:pt x="1137868" y="1073902"/>
                  </a:lnTo>
                  <a:lnTo>
                    <a:pt x="1106995" y="1106995"/>
                  </a:lnTo>
                  <a:lnTo>
                    <a:pt x="1073902" y="1137868"/>
                  </a:lnTo>
                  <a:lnTo>
                    <a:pt x="1038714" y="1166396"/>
                  </a:lnTo>
                  <a:lnTo>
                    <a:pt x="1001558" y="1192453"/>
                  </a:lnTo>
                  <a:lnTo>
                    <a:pt x="962557" y="1215915"/>
                  </a:lnTo>
                  <a:lnTo>
                    <a:pt x="921839" y="1236655"/>
                  </a:lnTo>
                  <a:lnTo>
                    <a:pt x="879527" y="1254548"/>
                  </a:lnTo>
                  <a:lnTo>
                    <a:pt x="835747" y="1269469"/>
                  </a:lnTo>
                  <a:lnTo>
                    <a:pt x="790626" y="1281292"/>
                  </a:lnTo>
                  <a:lnTo>
                    <a:pt x="744287" y="1289893"/>
                  </a:lnTo>
                  <a:lnTo>
                    <a:pt x="696858" y="1295145"/>
                  </a:lnTo>
                  <a:lnTo>
                    <a:pt x="648462" y="1296924"/>
                  </a:lnTo>
                  <a:lnTo>
                    <a:pt x="600065" y="1295145"/>
                  </a:lnTo>
                  <a:lnTo>
                    <a:pt x="552636" y="1289893"/>
                  </a:lnTo>
                  <a:lnTo>
                    <a:pt x="506297" y="1281292"/>
                  </a:lnTo>
                  <a:lnTo>
                    <a:pt x="461176" y="1269469"/>
                  </a:lnTo>
                  <a:lnTo>
                    <a:pt x="417396" y="1254548"/>
                  </a:lnTo>
                  <a:lnTo>
                    <a:pt x="375084" y="1236655"/>
                  </a:lnTo>
                  <a:lnTo>
                    <a:pt x="334366" y="1215915"/>
                  </a:lnTo>
                  <a:lnTo>
                    <a:pt x="295365" y="1192453"/>
                  </a:lnTo>
                  <a:lnTo>
                    <a:pt x="258209" y="1166396"/>
                  </a:lnTo>
                  <a:lnTo>
                    <a:pt x="223021" y="1137868"/>
                  </a:lnTo>
                  <a:lnTo>
                    <a:pt x="189928" y="1106995"/>
                  </a:lnTo>
                  <a:lnTo>
                    <a:pt x="159055" y="1073902"/>
                  </a:lnTo>
                  <a:lnTo>
                    <a:pt x="130527" y="1038714"/>
                  </a:lnTo>
                  <a:lnTo>
                    <a:pt x="104470" y="1001558"/>
                  </a:lnTo>
                  <a:lnTo>
                    <a:pt x="81008" y="962557"/>
                  </a:lnTo>
                  <a:lnTo>
                    <a:pt x="60268" y="921839"/>
                  </a:lnTo>
                  <a:lnTo>
                    <a:pt x="42375" y="879527"/>
                  </a:lnTo>
                  <a:lnTo>
                    <a:pt x="27454" y="835747"/>
                  </a:lnTo>
                  <a:lnTo>
                    <a:pt x="15631" y="790626"/>
                  </a:lnTo>
                  <a:lnTo>
                    <a:pt x="7030" y="744287"/>
                  </a:lnTo>
                  <a:lnTo>
                    <a:pt x="1778" y="696858"/>
                  </a:lnTo>
                  <a:lnTo>
                    <a:pt x="0" y="648462"/>
                  </a:lnTo>
                  <a:close/>
                </a:path>
              </a:pathLst>
            </a:custGeom>
            <a:ln w="12192">
              <a:solidFill>
                <a:srgbClr val="0055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4">
              <a:extLst>
                <a:ext uri="{FF2B5EF4-FFF2-40B4-BE49-F238E27FC236}">
                  <a16:creationId xmlns:a16="http://schemas.microsoft.com/office/drawing/2014/main" id="{6D5D2BF1-FFAE-6740-B1F8-E51F7146C2C9}"/>
                </a:ext>
              </a:extLst>
            </p:cNvPr>
            <p:cNvSpPr/>
            <p:nvPr/>
          </p:nvSpPr>
          <p:spPr>
            <a:xfrm>
              <a:off x="3979164" y="2346959"/>
              <a:ext cx="3411220" cy="4500880"/>
            </a:xfrm>
            <a:custGeom>
              <a:avLst/>
              <a:gdLst/>
              <a:ahLst/>
              <a:cxnLst/>
              <a:rect l="l" t="t" r="r" b="b"/>
              <a:pathLst>
                <a:path w="3411220" h="4500880">
                  <a:moveTo>
                    <a:pt x="327660" y="129540"/>
                  </a:moveTo>
                  <a:lnTo>
                    <a:pt x="245745" y="129540"/>
                  </a:lnTo>
                  <a:lnTo>
                    <a:pt x="245745" y="0"/>
                  </a:lnTo>
                  <a:lnTo>
                    <a:pt x="81915" y="0"/>
                  </a:lnTo>
                  <a:lnTo>
                    <a:pt x="81915" y="129540"/>
                  </a:lnTo>
                  <a:lnTo>
                    <a:pt x="0" y="129540"/>
                  </a:lnTo>
                  <a:lnTo>
                    <a:pt x="163830" y="259080"/>
                  </a:lnTo>
                  <a:lnTo>
                    <a:pt x="327660" y="129540"/>
                  </a:lnTo>
                  <a:close/>
                </a:path>
                <a:path w="3411220" h="4500880">
                  <a:moveTo>
                    <a:pt x="353568" y="4370832"/>
                  </a:moveTo>
                  <a:lnTo>
                    <a:pt x="189738" y="4241292"/>
                  </a:lnTo>
                  <a:lnTo>
                    <a:pt x="25908" y="4370832"/>
                  </a:lnTo>
                  <a:lnTo>
                    <a:pt x="107823" y="4370832"/>
                  </a:lnTo>
                  <a:lnTo>
                    <a:pt x="107823" y="4500372"/>
                  </a:lnTo>
                  <a:lnTo>
                    <a:pt x="271653" y="4500372"/>
                  </a:lnTo>
                  <a:lnTo>
                    <a:pt x="271653" y="4370832"/>
                  </a:lnTo>
                  <a:lnTo>
                    <a:pt x="353568" y="4370832"/>
                  </a:lnTo>
                  <a:close/>
                </a:path>
                <a:path w="3411220" h="4500880">
                  <a:moveTo>
                    <a:pt x="3410712" y="140208"/>
                  </a:moveTo>
                  <a:lnTo>
                    <a:pt x="3328797" y="140208"/>
                  </a:lnTo>
                  <a:lnTo>
                    <a:pt x="3328797" y="10668"/>
                  </a:lnTo>
                  <a:lnTo>
                    <a:pt x="3164967" y="10668"/>
                  </a:lnTo>
                  <a:lnTo>
                    <a:pt x="3164967" y="140208"/>
                  </a:lnTo>
                  <a:lnTo>
                    <a:pt x="3083052" y="140208"/>
                  </a:lnTo>
                  <a:lnTo>
                    <a:pt x="3246882" y="269748"/>
                  </a:lnTo>
                  <a:lnTo>
                    <a:pt x="3410712" y="140208"/>
                  </a:lnTo>
                  <a:close/>
                </a:path>
              </a:pathLst>
            </a:custGeom>
            <a:solidFill>
              <a:srgbClr val="005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5">
            <a:extLst>
              <a:ext uri="{FF2B5EF4-FFF2-40B4-BE49-F238E27FC236}">
                <a16:creationId xmlns:a16="http://schemas.microsoft.com/office/drawing/2014/main" id="{1965C07F-8764-1F45-BA03-76DE3D9EA4A6}"/>
              </a:ext>
            </a:extLst>
          </p:cNvPr>
          <p:cNvSpPr txBox="1"/>
          <p:nvPr/>
        </p:nvSpPr>
        <p:spPr>
          <a:xfrm>
            <a:off x="5538596" y="4668393"/>
            <a:ext cx="2857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mk-MK" sz="900" b="1" spc="-5" dirty="0">
                <a:solidFill>
                  <a:srgbClr val="005595"/>
                </a:solidFill>
                <a:latin typeface="Arial"/>
                <a:cs typeface="Arial"/>
              </a:rPr>
              <a:t>ОПМ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3BBC1B19-D0A9-EA4A-93BD-B2950AE1A4CE}"/>
              </a:ext>
            </a:extLst>
          </p:cNvPr>
          <p:cNvSpPr/>
          <p:nvPr/>
        </p:nvSpPr>
        <p:spPr>
          <a:xfrm>
            <a:off x="3425037" y="4987093"/>
            <a:ext cx="1322757" cy="5456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0FF58032-07BA-A24D-9F5D-55B6AA3DBBAF}"/>
              </a:ext>
            </a:extLst>
          </p:cNvPr>
          <p:cNvSpPr txBox="1"/>
          <p:nvPr/>
        </p:nvSpPr>
        <p:spPr>
          <a:xfrm>
            <a:off x="3465578" y="4977385"/>
            <a:ext cx="1251585" cy="313547"/>
          </a:xfrm>
          <a:prstGeom prst="rect">
            <a:avLst/>
          </a:prstGeom>
          <a:solidFill>
            <a:srgbClr val="B9DDE0"/>
          </a:solidFill>
          <a:ln w="12191">
            <a:solidFill>
              <a:srgbClr val="005595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spcBef>
                <a:spcPts val="4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mk-MK" sz="900" b="1" spc="-5" dirty="0">
                <a:solidFill>
                  <a:srgbClr val="005595"/>
                </a:solidFill>
                <a:latin typeface="Arial"/>
                <a:cs typeface="Arial"/>
              </a:rPr>
              <a:t>СЕЦ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42" name="object 38">
            <a:extLst>
              <a:ext uri="{FF2B5EF4-FFF2-40B4-BE49-F238E27FC236}">
                <a16:creationId xmlns:a16="http://schemas.microsoft.com/office/drawing/2014/main" id="{9F1BA4E5-B1B9-B647-B3D0-A9D7FB4993DB}"/>
              </a:ext>
            </a:extLst>
          </p:cNvPr>
          <p:cNvGrpSpPr/>
          <p:nvPr/>
        </p:nvGrpSpPr>
        <p:grpSpPr>
          <a:xfrm>
            <a:off x="1962722" y="2360677"/>
            <a:ext cx="4647565" cy="3542029"/>
            <a:chOff x="438721" y="2360676"/>
            <a:chExt cx="4647565" cy="3542029"/>
          </a:xfrm>
        </p:grpSpPr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97B04563-3F79-2746-B761-74DADD938CAD}"/>
                </a:ext>
              </a:extLst>
            </p:cNvPr>
            <p:cNvSpPr/>
            <p:nvPr/>
          </p:nvSpPr>
          <p:spPr>
            <a:xfrm>
              <a:off x="993648" y="2360675"/>
              <a:ext cx="4092575" cy="3242945"/>
            </a:xfrm>
            <a:custGeom>
              <a:avLst/>
              <a:gdLst/>
              <a:ahLst/>
              <a:cxnLst/>
              <a:rect l="l" t="t" r="r" b="b"/>
              <a:pathLst>
                <a:path w="4092575" h="3242945">
                  <a:moveTo>
                    <a:pt x="327660" y="129540"/>
                  </a:moveTo>
                  <a:lnTo>
                    <a:pt x="245745" y="129540"/>
                  </a:lnTo>
                  <a:lnTo>
                    <a:pt x="245745" y="0"/>
                  </a:lnTo>
                  <a:lnTo>
                    <a:pt x="81915" y="0"/>
                  </a:lnTo>
                  <a:lnTo>
                    <a:pt x="81915" y="129540"/>
                  </a:lnTo>
                  <a:lnTo>
                    <a:pt x="0" y="129540"/>
                  </a:lnTo>
                  <a:lnTo>
                    <a:pt x="163830" y="259080"/>
                  </a:lnTo>
                  <a:lnTo>
                    <a:pt x="327660" y="129540"/>
                  </a:lnTo>
                  <a:close/>
                </a:path>
                <a:path w="4092575" h="3242945">
                  <a:moveTo>
                    <a:pt x="2695194" y="2852178"/>
                  </a:moveTo>
                  <a:lnTo>
                    <a:pt x="2669629" y="2839593"/>
                  </a:lnTo>
                  <a:lnTo>
                    <a:pt x="2617216" y="2813812"/>
                  </a:lnTo>
                  <a:lnTo>
                    <a:pt x="2617381" y="2839682"/>
                  </a:lnTo>
                  <a:lnTo>
                    <a:pt x="2277529" y="2841929"/>
                  </a:lnTo>
                  <a:lnTo>
                    <a:pt x="2277364" y="2815971"/>
                  </a:lnTo>
                  <a:lnTo>
                    <a:pt x="2199894" y="2855353"/>
                  </a:lnTo>
                  <a:lnTo>
                    <a:pt x="2277872" y="2893695"/>
                  </a:lnTo>
                  <a:lnTo>
                    <a:pt x="2277694" y="2867914"/>
                  </a:lnTo>
                  <a:lnTo>
                    <a:pt x="2617546" y="2865590"/>
                  </a:lnTo>
                  <a:lnTo>
                    <a:pt x="2617724" y="2891536"/>
                  </a:lnTo>
                  <a:lnTo>
                    <a:pt x="2695194" y="2852178"/>
                  </a:lnTo>
                  <a:close/>
                </a:path>
                <a:path w="4092575" h="3242945">
                  <a:moveTo>
                    <a:pt x="4084193" y="3242691"/>
                  </a:moveTo>
                  <a:lnTo>
                    <a:pt x="4070362" y="3211449"/>
                  </a:lnTo>
                  <a:lnTo>
                    <a:pt x="4049014" y="3163189"/>
                  </a:lnTo>
                  <a:lnTo>
                    <a:pt x="4032466" y="3183217"/>
                  </a:lnTo>
                  <a:lnTo>
                    <a:pt x="3679317" y="2891701"/>
                  </a:lnTo>
                  <a:lnTo>
                    <a:pt x="3686162" y="2883408"/>
                  </a:lnTo>
                  <a:lnTo>
                    <a:pt x="3695827" y="2871724"/>
                  </a:lnTo>
                  <a:lnTo>
                    <a:pt x="3611118" y="2852178"/>
                  </a:lnTo>
                  <a:lnTo>
                    <a:pt x="3646297" y="2931668"/>
                  </a:lnTo>
                  <a:lnTo>
                    <a:pt x="3662832" y="2911652"/>
                  </a:lnTo>
                  <a:lnTo>
                    <a:pt x="4015981" y="3203168"/>
                  </a:lnTo>
                  <a:lnTo>
                    <a:pt x="3999484" y="3223133"/>
                  </a:lnTo>
                  <a:lnTo>
                    <a:pt x="4084193" y="3242691"/>
                  </a:lnTo>
                  <a:close/>
                </a:path>
                <a:path w="4092575" h="3242945">
                  <a:moveTo>
                    <a:pt x="4092067" y="1937766"/>
                  </a:moveTo>
                  <a:lnTo>
                    <a:pt x="4014470" y="1898650"/>
                  </a:lnTo>
                  <a:lnTo>
                    <a:pt x="4014381" y="1924646"/>
                  </a:lnTo>
                  <a:lnTo>
                    <a:pt x="3690404" y="1923592"/>
                  </a:lnTo>
                  <a:lnTo>
                    <a:pt x="3690493" y="1897634"/>
                  </a:lnTo>
                  <a:lnTo>
                    <a:pt x="3612642" y="1936242"/>
                  </a:lnTo>
                  <a:lnTo>
                    <a:pt x="3690239" y="1975358"/>
                  </a:lnTo>
                  <a:lnTo>
                    <a:pt x="3690315" y="1949500"/>
                  </a:lnTo>
                  <a:lnTo>
                    <a:pt x="4014292" y="1950554"/>
                  </a:lnTo>
                  <a:lnTo>
                    <a:pt x="4014216" y="1976374"/>
                  </a:lnTo>
                  <a:lnTo>
                    <a:pt x="4066197" y="1950593"/>
                  </a:lnTo>
                  <a:lnTo>
                    <a:pt x="4092067" y="1937766"/>
                  </a:lnTo>
                  <a:close/>
                </a:path>
              </a:pathLst>
            </a:custGeom>
            <a:solidFill>
              <a:srgbClr val="005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A152BFFD-D706-4948-A853-FA95AC769D3F}"/>
                </a:ext>
              </a:extLst>
            </p:cNvPr>
            <p:cNvSpPr/>
            <p:nvPr/>
          </p:nvSpPr>
          <p:spPr>
            <a:xfrm>
              <a:off x="443483" y="3157728"/>
              <a:ext cx="1400810" cy="2740660"/>
            </a:xfrm>
            <a:custGeom>
              <a:avLst/>
              <a:gdLst/>
              <a:ahLst/>
              <a:cxnLst/>
              <a:rect l="l" t="t" r="r" b="b"/>
              <a:pathLst>
                <a:path w="1400810" h="2740660">
                  <a:moveTo>
                    <a:pt x="0" y="2740152"/>
                  </a:moveTo>
                  <a:lnTo>
                    <a:pt x="1400555" y="2740152"/>
                  </a:lnTo>
                  <a:lnTo>
                    <a:pt x="1400555" y="0"/>
                  </a:lnTo>
                  <a:lnTo>
                    <a:pt x="0" y="0"/>
                  </a:lnTo>
                  <a:lnTo>
                    <a:pt x="0" y="274015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B6436A3D-73A8-2A4C-9407-E84C7885CDE5}"/>
                </a:ext>
              </a:extLst>
            </p:cNvPr>
            <p:cNvSpPr/>
            <p:nvPr/>
          </p:nvSpPr>
          <p:spPr>
            <a:xfrm>
              <a:off x="483695" y="4080333"/>
              <a:ext cx="1321276" cy="548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2">
            <a:extLst>
              <a:ext uri="{FF2B5EF4-FFF2-40B4-BE49-F238E27FC236}">
                <a16:creationId xmlns:a16="http://schemas.microsoft.com/office/drawing/2014/main" id="{A098604C-918B-C649-8141-F9472A93071C}"/>
              </a:ext>
            </a:extLst>
          </p:cNvPr>
          <p:cNvSpPr txBox="1"/>
          <p:nvPr/>
        </p:nvSpPr>
        <p:spPr>
          <a:xfrm>
            <a:off x="2048255" y="4070603"/>
            <a:ext cx="1249680" cy="314830"/>
          </a:xfrm>
          <a:prstGeom prst="rect">
            <a:avLst/>
          </a:prstGeom>
          <a:solidFill>
            <a:srgbClr val="B9DDE0"/>
          </a:solidFill>
          <a:ln w="12191">
            <a:solidFill>
              <a:srgbClr val="005595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365765"/>
            <a:r>
              <a:rPr lang="mk-MK" sz="900" b="1" dirty="0" err="1">
                <a:solidFill>
                  <a:srgbClr val="005595"/>
                </a:solidFill>
                <a:latin typeface="Arial"/>
                <a:cs typeface="Arial"/>
              </a:rPr>
              <a:t>МодТТЕкс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7" name="object 43">
            <a:extLst>
              <a:ext uri="{FF2B5EF4-FFF2-40B4-BE49-F238E27FC236}">
                <a16:creationId xmlns:a16="http://schemas.microsoft.com/office/drawing/2014/main" id="{7F157D22-260A-7448-93CA-B4729ADBC160}"/>
              </a:ext>
            </a:extLst>
          </p:cNvPr>
          <p:cNvSpPr/>
          <p:nvPr/>
        </p:nvSpPr>
        <p:spPr>
          <a:xfrm>
            <a:off x="2007695" y="4988691"/>
            <a:ext cx="1321276" cy="547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4">
            <a:extLst>
              <a:ext uri="{FF2B5EF4-FFF2-40B4-BE49-F238E27FC236}">
                <a16:creationId xmlns:a16="http://schemas.microsoft.com/office/drawing/2014/main" id="{E54B93A3-1D3A-F149-99B4-9E0C931D3D6A}"/>
              </a:ext>
            </a:extLst>
          </p:cNvPr>
          <p:cNvSpPr txBox="1"/>
          <p:nvPr/>
        </p:nvSpPr>
        <p:spPr>
          <a:xfrm>
            <a:off x="2048255" y="4978908"/>
            <a:ext cx="1249680" cy="314830"/>
          </a:xfrm>
          <a:prstGeom prst="rect">
            <a:avLst/>
          </a:prstGeom>
          <a:solidFill>
            <a:srgbClr val="B9DDE0"/>
          </a:solidFill>
          <a:ln w="12191">
            <a:solidFill>
              <a:srgbClr val="005595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mk-MK" sz="900" b="1" dirty="0" err="1">
                <a:solidFill>
                  <a:srgbClr val="005595"/>
                </a:solidFill>
                <a:latin typeface="Arial"/>
                <a:cs typeface="Arial"/>
              </a:rPr>
              <a:t>МодЕкс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49" name="object 45">
            <a:extLst>
              <a:ext uri="{FF2B5EF4-FFF2-40B4-BE49-F238E27FC236}">
                <a16:creationId xmlns:a16="http://schemas.microsoft.com/office/drawing/2014/main" id="{0DE90B79-092B-C847-818B-6D18CB7648E0}"/>
              </a:ext>
            </a:extLst>
          </p:cNvPr>
          <p:cNvGrpSpPr/>
          <p:nvPr/>
        </p:nvGrpSpPr>
        <p:grpSpPr>
          <a:xfrm>
            <a:off x="2633474" y="2330197"/>
            <a:ext cx="7816215" cy="4528185"/>
            <a:chOff x="1109472" y="2330195"/>
            <a:chExt cx="7816215" cy="4528185"/>
          </a:xfrm>
        </p:grpSpPr>
        <p:sp>
          <p:nvSpPr>
            <p:cNvPr id="50" name="object 46">
              <a:extLst>
                <a:ext uri="{FF2B5EF4-FFF2-40B4-BE49-F238E27FC236}">
                  <a16:creationId xmlns:a16="http://schemas.microsoft.com/office/drawing/2014/main" id="{DEA33168-487D-E044-AAAE-823D1F83E98E}"/>
                </a:ext>
              </a:extLst>
            </p:cNvPr>
            <p:cNvSpPr/>
            <p:nvPr/>
          </p:nvSpPr>
          <p:spPr>
            <a:xfrm>
              <a:off x="1109472" y="3105022"/>
              <a:ext cx="78105" cy="1875155"/>
            </a:xfrm>
            <a:custGeom>
              <a:avLst/>
              <a:gdLst/>
              <a:ahLst/>
              <a:cxnLst/>
              <a:rect l="l" t="t" r="r" b="b"/>
              <a:pathLst>
                <a:path w="78105" h="1875154">
                  <a:moveTo>
                    <a:pt x="77724" y="1797431"/>
                  </a:moveTo>
                  <a:lnTo>
                    <a:pt x="51816" y="1797431"/>
                  </a:lnTo>
                  <a:lnTo>
                    <a:pt x="51816" y="1443355"/>
                  </a:lnTo>
                  <a:lnTo>
                    <a:pt x="25908" y="1443355"/>
                  </a:lnTo>
                  <a:lnTo>
                    <a:pt x="25908" y="1797431"/>
                  </a:lnTo>
                  <a:lnTo>
                    <a:pt x="0" y="1797431"/>
                  </a:lnTo>
                  <a:lnTo>
                    <a:pt x="38862" y="1875155"/>
                  </a:lnTo>
                  <a:lnTo>
                    <a:pt x="71247" y="1810385"/>
                  </a:lnTo>
                  <a:lnTo>
                    <a:pt x="77724" y="1797431"/>
                  </a:lnTo>
                  <a:close/>
                </a:path>
                <a:path w="78105" h="1875154">
                  <a:moveTo>
                    <a:pt x="78105" y="889381"/>
                  </a:moveTo>
                  <a:lnTo>
                    <a:pt x="52197" y="889266"/>
                  </a:lnTo>
                  <a:lnTo>
                    <a:pt x="56578" y="127"/>
                  </a:lnTo>
                  <a:lnTo>
                    <a:pt x="30670" y="0"/>
                  </a:lnTo>
                  <a:lnTo>
                    <a:pt x="26289" y="889139"/>
                  </a:lnTo>
                  <a:lnTo>
                    <a:pt x="381" y="889000"/>
                  </a:lnTo>
                  <a:lnTo>
                    <a:pt x="38862" y="966851"/>
                  </a:lnTo>
                  <a:lnTo>
                    <a:pt x="71602" y="902208"/>
                  </a:lnTo>
                  <a:lnTo>
                    <a:pt x="78105" y="889381"/>
                  </a:lnTo>
                  <a:close/>
                </a:path>
              </a:pathLst>
            </a:custGeom>
            <a:solidFill>
              <a:srgbClr val="005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7">
              <a:extLst>
                <a:ext uri="{FF2B5EF4-FFF2-40B4-BE49-F238E27FC236}">
                  <a16:creationId xmlns:a16="http://schemas.microsoft.com/office/drawing/2014/main" id="{9792E8D3-E750-4448-A27A-35E268D05D69}"/>
                </a:ext>
              </a:extLst>
            </p:cNvPr>
            <p:cNvSpPr/>
            <p:nvPr/>
          </p:nvSpPr>
          <p:spPr>
            <a:xfrm>
              <a:off x="7860791" y="2330195"/>
              <a:ext cx="798576" cy="452780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8">
              <a:extLst>
                <a:ext uri="{FF2B5EF4-FFF2-40B4-BE49-F238E27FC236}">
                  <a16:creationId xmlns:a16="http://schemas.microsoft.com/office/drawing/2014/main" id="{32A8759E-30BD-CF4D-A2C0-0DC45BDAB1B0}"/>
                </a:ext>
              </a:extLst>
            </p:cNvPr>
            <p:cNvSpPr/>
            <p:nvPr/>
          </p:nvSpPr>
          <p:spPr>
            <a:xfrm>
              <a:off x="7566660" y="4302213"/>
              <a:ext cx="1359027" cy="5862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9">
              <a:extLst>
                <a:ext uri="{FF2B5EF4-FFF2-40B4-BE49-F238E27FC236}">
                  <a16:creationId xmlns:a16="http://schemas.microsoft.com/office/drawing/2014/main" id="{8EB4D230-448C-4E4B-846F-B62228F32A99}"/>
                </a:ext>
              </a:extLst>
            </p:cNvPr>
            <p:cNvSpPr/>
            <p:nvPr/>
          </p:nvSpPr>
          <p:spPr>
            <a:xfrm>
              <a:off x="7626095" y="4311395"/>
              <a:ext cx="1249680" cy="477520"/>
            </a:xfrm>
            <a:custGeom>
              <a:avLst/>
              <a:gdLst/>
              <a:ahLst/>
              <a:cxnLst/>
              <a:rect l="l" t="t" r="r" b="b"/>
              <a:pathLst>
                <a:path w="1249679" h="477520">
                  <a:moveTo>
                    <a:pt x="1249679" y="0"/>
                  </a:moveTo>
                  <a:lnTo>
                    <a:pt x="0" y="0"/>
                  </a:lnTo>
                  <a:lnTo>
                    <a:pt x="0" y="477011"/>
                  </a:lnTo>
                  <a:lnTo>
                    <a:pt x="1249679" y="477011"/>
                  </a:lnTo>
                  <a:lnTo>
                    <a:pt x="1249679" y="0"/>
                  </a:lnTo>
                  <a:close/>
                </a:path>
              </a:pathLst>
            </a:custGeom>
            <a:solidFill>
              <a:srgbClr val="B9DD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0">
              <a:extLst>
                <a:ext uri="{FF2B5EF4-FFF2-40B4-BE49-F238E27FC236}">
                  <a16:creationId xmlns:a16="http://schemas.microsoft.com/office/drawing/2014/main" id="{F59C18CF-3BF2-B341-B79F-E803D9641456}"/>
                </a:ext>
              </a:extLst>
            </p:cNvPr>
            <p:cNvSpPr/>
            <p:nvPr/>
          </p:nvSpPr>
          <p:spPr>
            <a:xfrm>
              <a:off x="7626095" y="4311395"/>
              <a:ext cx="1249680" cy="477520"/>
            </a:xfrm>
            <a:custGeom>
              <a:avLst/>
              <a:gdLst/>
              <a:ahLst/>
              <a:cxnLst/>
              <a:rect l="l" t="t" r="r" b="b"/>
              <a:pathLst>
                <a:path w="1249679" h="477520">
                  <a:moveTo>
                    <a:pt x="0" y="477011"/>
                  </a:moveTo>
                  <a:lnTo>
                    <a:pt x="1249679" y="477011"/>
                  </a:lnTo>
                  <a:lnTo>
                    <a:pt x="1249679" y="0"/>
                  </a:lnTo>
                  <a:lnTo>
                    <a:pt x="0" y="0"/>
                  </a:lnTo>
                  <a:lnTo>
                    <a:pt x="0" y="477011"/>
                  </a:lnTo>
                  <a:close/>
                </a:path>
              </a:pathLst>
            </a:custGeom>
            <a:ln w="12192">
              <a:solidFill>
                <a:srgbClr val="0055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1">
            <a:extLst>
              <a:ext uri="{FF2B5EF4-FFF2-40B4-BE49-F238E27FC236}">
                <a16:creationId xmlns:a16="http://schemas.microsoft.com/office/drawing/2014/main" id="{5FF84D6A-B48F-F641-AC52-DAAD550EABA4}"/>
              </a:ext>
            </a:extLst>
          </p:cNvPr>
          <p:cNvSpPr txBox="1"/>
          <p:nvPr/>
        </p:nvSpPr>
        <p:spPr>
          <a:xfrm>
            <a:off x="9150095" y="4311398"/>
            <a:ext cx="1249680" cy="3154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50" dirty="0">
              <a:latin typeface="Times New Roman"/>
              <a:cs typeface="Times New Roman"/>
            </a:endParaRPr>
          </a:p>
          <a:p>
            <a:pPr marL="2540" algn="ctr"/>
            <a:r>
              <a:rPr lang="mk-MK" sz="900" b="1" dirty="0">
                <a:solidFill>
                  <a:srgbClr val="005595"/>
                </a:solidFill>
                <a:latin typeface="Arial"/>
                <a:cs typeface="Arial"/>
              </a:rPr>
              <a:t>СМЕ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6" name="object 52">
            <a:extLst>
              <a:ext uri="{FF2B5EF4-FFF2-40B4-BE49-F238E27FC236}">
                <a16:creationId xmlns:a16="http://schemas.microsoft.com/office/drawing/2014/main" id="{97F72879-5487-6F45-8A3F-B00AA8ADF582}"/>
              </a:ext>
            </a:extLst>
          </p:cNvPr>
          <p:cNvSpPr/>
          <p:nvPr/>
        </p:nvSpPr>
        <p:spPr>
          <a:xfrm>
            <a:off x="7952233" y="2330195"/>
            <a:ext cx="1511935" cy="828040"/>
          </a:xfrm>
          <a:custGeom>
            <a:avLst/>
            <a:gdLst/>
            <a:ahLst/>
            <a:cxnLst/>
            <a:rect l="l" t="t" r="r" b="b"/>
            <a:pathLst>
              <a:path w="1511934" h="828039">
                <a:moveTo>
                  <a:pt x="0" y="827531"/>
                </a:moveTo>
                <a:lnTo>
                  <a:pt x="1511808" y="827531"/>
                </a:lnTo>
                <a:lnTo>
                  <a:pt x="1511808" y="0"/>
                </a:lnTo>
                <a:lnTo>
                  <a:pt x="0" y="0"/>
                </a:lnTo>
                <a:lnTo>
                  <a:pt x="0" y="827531"/>
                </a:lnTo>
                <a:close/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3">
            <a:extLst>
              <a:ext uri="{FF2B5EF4-FFF2-40B4-BE49-F238E27FC236}">
                <a16:creationId xmlns:a16="http://schemas.microsoft.com/office/drawing/2014/main" id="{8ACD40D5-22EC-1047-B1E5-AFC9F3DD0526}"/>
              </a:ext>
            </a:extLst>
          </p:cNvPr>
          <p:cNvSpPr txBox="1"/>
          <p:nvPr/>
        </p:nvSpPr>
        <p:spPr>
          <a:xfrm>
            <a:off x="2201369" y="2010129"/>
            <a:ext cx="7535755" cy="5604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spcBef>
                <a:spcPts val="790"/>
              </a:spcBef>
              <a:tabLst>
                <a:tab pos="3349032" algn="l"/>
                <a:tab pos="5680146" algn="l"/>
              </a:tabLst>
            </a:pPr>
            <a:r>
              <a:rPr lang="mk-MK" b="1" spc="-7" baseline="2314" dirty="0">
                <a:solidFill>
                  <a:srgbClr val="005595"/>
                </a:solidFill>
                <a:latin typeface="Arial"/>
                <a:cs typeface="Arial"/>
              </a:rPr>
              <a:t>МОДУЛИ</a:t>
            </a:r>
            <a:r>
              <a:rPr b="1" spc="-7" baseline="2314" dirty="0">
                <a:solidFill>
                  <a:srgbClr val="005595"/>
                </a:solidFill>
                <a:latin typeface="Arial"/>
                <a:cs typeface="Arial"/>
              </a:rPr>
              <a:t>	</a:t>
            </a:r>
            <a:r>
              <a:rPr lang="mk-MK" b="1" spc="-22" baseline="2314" dirty="0">
                <a:solidFill>
                  <a:srgbClr val="005595"/>
                </a:solidFill>
                <a:latin typeface="Arial"/>
                <a:cs typeface="Arial"/>
              </a:rPr>
              <a:t>Сите</a:t>
            </a:r>
            <a:r>
              <a:rPr b="1" spc="-22" baseline="2314" dirty="0">
                <a:solidFill>
                  <a:srgbClr val="005595"/>
                </a:solidFill>
                <a:latin typeface="Arial"/>
                <a:cs typeface="Arial"/>
              </a:rPr>
              <a:t>	</a:t>
            </a:r>
            <a:r>
              <a:rPr lang="mk-MK" sz="1200" b="1" spc="-5" dirty="0">
                <a:solidFill>
                  <a:srgbClr val="005595"/>
                </a:solidFill>
                <a:latin typeface="Arial"/>
                <a:cs typeface="Arial"/>
              </a:rPr>
              <a:t>ТЕХНИЧКИ ЕКСПЕРТИ</a:t>
            </a:r>
            <a:endParaRPr sz="1200" dirty="0">
              <a:latin typeface="Arial"/>
              <a:cs typeface="Arial"/>
            </a:endParaRPr>
          </a:p>
          <a:p>
            <a:pPr marL="1268111">
              <a:spcBef>
                <a:spcPts val="695"/>
              </a:spcBef>
            </a:pPr>
            <a:r>
              <a:rPr lang="mk-MK" sz="1200" b="1" spc="-5" dirty="0">
                <a:latin typeface="Arial"/>
                <a:cs typeface="Arial"/>
              </a:rPr>
              <a:t>ВОВЕД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8" name="object 54">
            <a:extLst>
              <a:ext uri="{FF2B5EF4-FFF2-40B4-BE49-F238E27FC236}">
                <a16:creationId xmlns:a16="http://schemas.microsoft.com/office/drawing/2014/main" id="{3314F512-FA95-354E-B02E-154EFE823DCB}"/>
              </a:ext>
            </a:extLst>
          </p:cNvPr>
          <p:cNvSpPr/>
          <p:nvPr/>
        </p:nvSpPr>
        <p:spPr>
          <a:xfrm>
            <a:off x="1967483" y="2342388"/>
            <a:ext cx="1400810" cy="812800"/>
          </a:xfrm>
          <a:custGeom>
            <a:avLst/>
            <a:gdLst/>
            <a:ahLst/>
            <a:cxnLst/>
            <a:rect l="l" t="t" r="r" b="b"/>
            <a:pathLst>
              <a:path w="1400810" h="812800">
                <a:moveTo>
                  <a:pt x="0" y="812291"/>
                </a:moveTo>
                <a:lnTo>
                  <a:pt x="1400555" y="812291"/>
                </a:lnTo>
                <a:lnTo>
                  <a:pt x="1400555" y="0"/>
                </a:lnTo>
                <a:lnTo>
                  <a:pt x="0" y="0"/>
                </a:lnTo>
                <a:lnTo>
                  <a:pt x="0" y="812291"/>
                </a:lnTo>
                <a:close/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5">
            <a:extLst>
              <a:ext uri="{FF2B5EF4-FFF2-40B4-BE49-F238E27FC236}">
                <a16:creationId xmlns:a16="http://schemas.microsoft.com/office/drawing/2014/main" id="{F0FEC0E7-EBCE-714D-8C43-27D2B4757D4F}"/>
              </a:ext>
            </a:extLst>
          </p:cNvPr>
          <p:cNvSpPr txBox="1"/>
          <p:nvPr/>
        </p:nvSpPr>
        <p:spPr>
          <a:xfrm>
            <a:off x="6160265" y="3204717"/>
            <a:ext cx="173977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mk-MK" sz="1200" b="1" spc="-5" dirty="0">
                <a:solidFill>
                  <a:srgbClr val="005595"/>
                </a:solidFill>
                <a:latin typeface="Arial"/>
                <a:cs typeface="Arial"/>
              </a:rPr>
              <a:t>Членови на ЦПТ на ЕУ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60" name="object 56">
            <a:extLst>
              <a:ext uri="{FF2B5EF4-FFF2-40B4-BE49-F238E27FC236}">
                <a16:creationId xmlns:a16="http://schemas.microsoft.com/office/drawing/2014/main" id="{E0787570-5790-F94C-B15A-ABD770D4BC15}"/>
              </a:ext>
            </a:extLst>
          </p:cNvPr>
          <p:cNvGrpSpPr/>
          <p:nvPr/>
        </p:nvGrpSpPr>
        <p:grpSpPr>
          <a:xfrm>
            <a:off x="1955291" y="2319527"/>
            <a:ext cx="6010910" cy="4551680"/>
            <a:chOff x="431291" y="2319527"/>
            <a:chExt cx="6010910" cy="4551680"/>
          </a:xfrm>
        </p:grpSpPr>
        <p:sp>
          <p:nvSpPr>
            <p:cNvPr id="61" name="object 57">
              <a:extLst>
                <a:ext uri="{FF2B5EF4-FFF2-40B4-BE49-F238E27FC236}">
                  <a16:creationId xmlns:a16="http://schemas.microsoft.com/office/drawing/2014/main" id="{20709B5A-B6B2-A94C-9987-0EB70F453479}"/>
                </a:ext>
              </a:extLst>
            </p:cNvPr>
            <p:cNvSpPr/>
            <p:nvPr/>
          </p:nvSpPr>
          <p:spPr>
            <a:xfrm>
              <a:off x="1844802" y="3164586"/>
              <a:ext cx="4584700" cy="3693795"/>
            </a:xfrm>
            <a:custGeom>
              <a:avLst/>
              <a:gdLst/>
              <a:ahLst/>
              <a:cxnLst/>
              <a:rect l="l" t="t" r="r" b="b"/>
              <a:pathLst>
                <a:path w="4584700" h="3693795">
                  <a:moveTo>
                    <a:pt x="4584192" y="3693411"/>
                  </a:moveTo>
                  <a:lnTo>
                    <a:pt x="4584192" y="0"/>
                  </a:lnTo>
                  <a:lnTo>
                    <a:pt x="0" y="0"/>
                  </a:lnTo>
                  <a:lnTo>
                    <a:pt x="0" y="3693411"/>
                  </a:lnTo>
                </a:path>
              </a:pathLst>
            </a:custGeom>
            <a:ln w="25908">
              <a:solidFill>
                <a:srgbClr val="0055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8">
              <a:extLst>
                <a:ext uri="{FF2B5EF4-FFF2-40B4-BE49-F238E27FC236}">
                  <a16:creationId xmlns:a16="http://schemas.microsoft.com/office/drawing/2014/main" id="{C3212AF9-DEC4-324A-82C2-179810647272}"/>
                </a:ext>
              </a:extLst>
            </p:cNvPr>
            <p:cNvSpPr/>
            <p:nvPr/>
          </p:nvSpPr>
          <p:spPr>
            <a:xfrm>
              <a:off x="444245" y="2332481"/>
              <a:ext cx="1400810" cy="3576954"/>
            </a:xfrm>
            <a:custGeom>
              <a:avLst/>
              <a:gdLst/>
              <a:ahLst/>
              <a:cxnLst/>
              <a:rect l="l" t="t" r="r" b="b"/>
              <a:pathLst>
                <a:path w="1400810" h="3576954">
                  <a:moveTo>
                    <a:pt x="0" y="3576828"/>
                  </a:moveTo>
                  <a:lnTo>
                    <a:pt x="1400556" y="3576828"/>
                  </a:lnTo>
                  <a:lnTo>
                    <a:pt x="1400556" y="0"/>
                  </a:lnTo>
                  <a:lnTo>
                    <a:pt x="0" y="0"/>
                  </a:lnTo>
                  <a:lnTo>
                    <a:pt x="0" y="3576828"/>
                  </a:lnTo>
                  <a:close/>
                </a:path>
              </a:pathLst>
            </a:custGeom>
            <a:ln w="25908">
              <a:solidFill>
                <a:srgbClr val="0055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9726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hr-HR" sz="3600" b="1" dirty="0" err="1"/>
              <a:t>RescEU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D9FAB-8390-7047-8F72-AA75BB399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54" y="1167489"/>
            <a:ext cx="4492783" cy="5529579"/>
          </a:xfrm>
          <a:prstGeom prst="rect">
            <a:avLst/>
          </a:prstGeom>
        </p:spPr>
      </p:pic>
      <p:pic>
        <p:nvPicPr>
          <p:cNvPr id="9" name="Picture 2" descr="http://www.jutarnji.hr/multimedia/archive/00511/komin_kanader4-110_511475S0.jpg">
            <a:extLst>
              <a:ext uri="{FF2B5EF4-FFF2-40B4-BE49-F238E27FC236}">
                <a16:creationId xmlns:a16="http://schemas.microsoft.com/office/drawing/2014/main" id="{83DA7E0B-1828-8A4D-BEDE-1AD8A1D4FEA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37" y="3011711"/>
            <a:ext cx="5475652" cy="365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BBB0E1FD-1363-4C46-B31A-44420BC50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 b="16672"/>
          <a:stretch>
            <a:fillRect/>
          </a:stretch>
        </p:blipFill>
        <p:spPr bwMode="auto">
          <a:xfrm>
            <a:off x="6096000" y="1379513"/>
            <a:ext cx="25812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47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Европски механизам за цивилна заштита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58862A-4209-7145-964A-DBDBEFC624A2}"/>
              </a:ext>
            </a:extLst>
          </p:cNvPr>
          <p:cNvSpPr txBox="1"/>
          <p:nvPr/>
        </p:nvSpPr>
        <p:spPr>
          <a:xfrm>
            <a:off x="838167" y="2190688"/>
            <a:ext cx="97090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3200" b="0" dirty="0">
                <a:solidFill>
                  <a:srgbClr val="303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Кога размерот на еден ите</a:t>
            </a:r>
            <a:r>
              <a:rPr lang="mk-MK" sz="3200" dirty="0">
                <a:solidFill>
                  <a:srgbClr val="303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 случај ги надминува националните капацитети за одговор, </a:t>
            </a:r>
            <a:r>
              <a:rPr lang="mk-MK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Механизмот за цивилна заштита на ЕУ</a:t>
            </a:r>
            <a:r>
              <a:rPr lang="fr-B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k-MK" sz="3200" b="0" dirty="0">
                <a:solidFill>
                  <a:srgbClr val="303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овозможува координирана помош од земјите членки и земјите учеснички</a:t>
            </a:r>
            <a:r>
              <a:rPr lang="fr-BE" sz="3200" b="0" dirty="0">
                <a:solidFill>
                  <a:srgbClr val="303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8" descr="C:\Users\raduale\Desktop\1.jpg">
            <a:extLst>
              <a:ext uri="{FF2B5EF4-FFF2-40B4-BE49-F238E27FC236}">
                <a16:creationId xmlns:a16="http://schemas.microsoft.com/office/drawing/2014/main" id="{1611C6CA-B36E-9944-B3EC-92B3F584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" y="4580740"/>
            <a:ext cx="5630563" cy="176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:\Users\raduale\Desktop\2.jpg">
            <a:extLst>
              <a:ext uri="{FF2B5EF4-FFF2-40B4-BE49-F238E27FC236}">
                <a16:creationId xmlns:a16="http://schemas.microsoft.com/office/drawing/2014/main" id="{A97E26A2-682D-9042-AC3D-3A783EEA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72200"/>
            <a:ext cx="5630562" cy="167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2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 err="1"/>
              <a:t>Коперникус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5F799210-796E-2E4E-9126-338B1F0A3AB8}"/>
              </a:ext>
            </a:extLst>
          </p:cNvPr>
          <p:cNvSpPr/>
          <p:nvPr/>
        </p:nvSpPr>
        <p:spPr>
          <a:xfrm>
            <a:off x="1360782" y="1288405"/>
            <a:ext cx="9067720" cy="5569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5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Активирања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BB31C55A-C314-784E-A24F-85B8F0A1674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737" y="1099765"/>
            <a:ext cx="9144000" cy="5758236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6B8AD68E-0AB7-4A4D-BB37-6C0A6CDF2D9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75770" y="1099765"/>
            <a:ext cx="2566828" cy="1894201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46173441-A739-5646-9305-76FE09B5BA7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75769" y="2993966"/>
            <a:ext cx="2575041" cy="2035234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DC9C9C82-89AC-4B43-9647-86D13A87B78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75769" y="5036462"/>
            <a:ext cx="2575040" cy="182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0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Активирања</a:t>
            </a:r>
            <a:r>
              <a:rPr lang="hr-HR" sz="3600" b="1" dirty="0"/>
              <a:t> – </a:t>
            </a:r>
            <a:r>
              <a:rPr lang="mk-MK" sz="3600" b="1"/>
              <a:t>земјотреси </a:t>
            </a:r>
            <a:r>
              <a:rPr lang="mk-MK" sz="3600" b="1" dirty="0"/>
              <a:t>во Албанија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BCB9D5CB-DAEF-C146-B573-C4A3A85F5111}"/>
              </a:ext>
            </a:extLst>
          </p:cNvPr>
          <p:cNvSpPr/>
          <p:nvPr/>
        </p:nvSpPr>
        <p:spPr>
          <a:xfrm>
            <a:off x="224737" y="1280160"/>
            <a:ext cx="8641080" cy="538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E8AFA-DBBF-894A-8E31-9F9DFA467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965" y="4371003"/>
            <a:ext cx="3067202" cy="229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2D83B-2A60-404C-AEC5-2086EB51E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474" y="1794633"/>
            <a:ext cx="3180184" cy="22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47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Активирања </a:t>
            </a:r>
            <a:r>
              <a:rPr lang="hr-HR" sz="3600" b="1" dirty="0"/>
              <a:t>– </a:t>
            </a:r>
            <a:r>
              <a:rPr lang="mk-MK" sz="3600" b="1" dirty="0" err="1"/>
              <a:t>Ковид</a:t>
            </a:r>
            <a:r>
              <a:rPr lang="hr-HR" sz="3600" b="1" dirty="0"/>
              <a:t> 19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9" name="Picture Placeholder 34">
            <a:extLst>
              <a:ext uri="{FF2B5EF4-FFF2-40B4-BE49-F238E27FC236}">
                <a16:creationId xmlns:a16="http://schemas.microsoft.com/office/drawing/2014/main" id="{5B17F45E-DE98-6945-90B0-AEF372F27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b="86"/>
          <a:stretch>
            <a:fillRect/>
          </a:stretch>
        </p:blipFill>
        <p:spPr>
          <a:xfrm>
            <a:off x="7538880" y="1280837"/>
            <a:ext cx="3002518" cy="1996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903BC03D-F356-764B-8E04-8B969BCEB881}"/>
              </a:ext>
            </a:extLst>
          </p:cNvPr>
          <p:cNvSpPr txBox="1">
            <a:spLocks/>
          </p:cNvSpPr>
          <p:nvPr/>
        </p:nvSpPr>
        <p:spPr>
          <a:xfrm>
            <a:off x="646544" y="3505878"/>
            <a:ext cx="2950946" cy="4129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k-MK" sz="2000" b="1" dirty="0" err="1"/>
              <a:t>Репатријација</a:t>
            </a:r>
            <a:endParaRPr lang="en-GB" sz="2000" b="1" dirty="0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C8185E8C-BD5B-B54A-9631-E77E2F4E7EF4}"/>
              </a:ext>
            </a:extLst>
          </p:cNvPr>
          <p:cNvSpPr txBox="1">
            <a:spLocks/>
          </p:cNvSpPr>
          <p:nvPr/>
        </p:nvSpPr>
        <p:spPr>
          <a:xfrm>
            <a:off x="4186237" y="3486471"/>
            <a:ext cx="2950946" cy="41290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k-MK" b="1" dirty="0"/>
              <a:t>Помош во натура</a:t>
            </a:r>
            <a:endParaRPr lang="en-GB" b="1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24142B5E-C471-9144-8F64-37A3F5403357}"/>
              </a:ext>
            </a:extLst>
          </p:cNvPr>
          <p:cNvSpPr txBox="1">
            <a:spLocks/>
          </p:cNvSpPr>
          <p:nvPr/>
        </p:nvSpPr>
        <p:spPr>
          <a:xfrm>
            <a:off x="4197082" y="6114868"/>
            <a:ext cx="2950946" cy="41290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k-MK" b="1" dirty="0"/>
              <a:t>Медицински тимови</a:t>
            </a:r>
            <a:endParaRPr lang="en-GB" b="1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797204CD-FFE8-6142-9C3F-CE4705E3C987}"/>
              </a:ext>
            </a:extLst>
          </p:cNvPr>
          <p:cNvSpPr txBox="1">
            <a:spLocks/>
          </p:cNvSpPr>
          <p:nvPr/>
        </p:nvSpPr>
        <p:spPr>
          <a:xfrm>
            <a:off x="773476" y="6109553"/>
            <a:ext cx="2950946" cy="41290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k-MK" b="1" dirty="0"/>
              <a:t>Хуманитарен товар</a:t>
            </a:r>
            <a:endParaRPr lang="en-GB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352B30-C301-8B47-85B6-F8020017D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26" y="3981070"/>
            <a:ext cx="3004272" cy="1999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BEB332CB-3B03-BA49-A6AC-3B5FC662A874}"/>
              </a:ext>
            </a:extLst>
          </p:cNvPr>
          <p:cNvSpPr txBox="1">
            <a:spLocks/>
          </p:cNvSpPr>
          <p:nvPr/>
        </p:nvSpPr>
        <p:spPr>
          <a:xfrm>
            <a:off x="7689306" y="6013882"/>
            <a:ext cx="2950946" cy="412908"/>
          </a:xfrm>
          <a:prstGeom prst="rect">
            <a:avLst/>
          </a:prstGeom>
          <a:noFill/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k-MK" b="1" dirty="0"/>
              <a:t>Координација</a:t>
            </a:r>
            <a:endParaRPr lang="en-GB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C1D458-D228-C54B-A75A-15F545CC7D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1" y="4014457"/>
            <a:ext cx="2998771" cy="1999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A3EEA7-21CC-1F4F-BC27-378B2E86C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1" y="1383368"/>
            <a:ext cx="3026772" cy="2026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9952E4-0452-AA42-B103-1831F1AE42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"/>
          <a:stretch/>
        </p:blipFill>
        <p:spPr>
          <a:xfrm>
            <a:off x="4197082" y="1282195"/>
            <a:ext cx="2991250" cy="2033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2DD3D570-9067-5342-B643-8E8700E55506}"/>
              </a:ext>
            </a:extLst>
          </p:cNvPr>
          <p:cNvSpPr txBox="1">
            <a:spLocks/>
          </p:cNvSpPr>
          <p:nvPr/>
        </p:nvSpPr>
        <p:spPr>
          <a:xfrm>
            <a:off x="7815235" y="3410208"/>
            <a:ext cx="2002169" cy="35416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/>
              <a:t>rescEU</a:t>
            </a:r>
            <a:endParaRPr lang="en-GB" b="1" dirty="0"/>
          </a:p>
        </p:txBody>
      </p:sp>
      <p:pic>
        <p:nvPicPr>
          <p:cNvPr id="20" name="Picture Placeholder 33">
            <a:extLst>
              <a:ext uri="{FF2B5EF4-FFF2-40B4-BE49-F238E27FC236}">
                <a16:creationId xmlns:a16="http://schemas.microsoft.com/office/drawing/2014/main" id="{B17E3D26-42BF-F041-AC51-B3588890E6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5646"/>
          <a:stretch>
            <a:fillRect/>
          </a:stretch>
        </p:blipFill>
        <p:spPr>
          <a:xfrm>
            <a:off x="4349583" y="4014457"/>
            <a:ext cx="2846269" cy="1893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3657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Активирања </a:t>
            </a:r>
            <a:r>
              <a:rPr lang="hr-HR" sz="3600" b="1" dirty="0"/>
              <a:t>– </a:t>
            </a:r>
            <a:r>
              <a:rPr lang="mk-MK" sz="3600" b="1" dirty="0" err="1"/>
              <a:t>Ковид</a:t>
            </a:r>
            <a:r>
              <a:rPr lang="mk-MK" sz="3600" b="1" dirty="0"/>
              <a:t> </a:t>
            </a:r>
            <a:r>
              <a:rPr lang="hr-HR" sz="3600" b="1" dirty="0"/>
              <a:t>19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21" name="object 2">
            <a:extLst>
              <a:ext uri="{FF2B5EF4-FFF2-40B4-BE49-F238E27FC236}">
                <a16:creationId xmlns:a16="http://schemas.microsoft.com/office/drawing/2014/main" id="{491A70D4-C096-5041-9B35-348C4F69E05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4874" y="1239012"/>
            <a:ext cx="8170613" cy="56189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9A3874-E72F-094C-8231-398D0AD31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971" y="1331640"/>
            <a:ext cx="3417545" cy="2486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9F1A71-12C8-A149-A174-2E646273E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971" y="4206529"/>
            <a:ext cx="3656513" cy="23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8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57772" y="12651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Активирања </a:t>
            </a:r>
            <a:r>
              <a:rPr lang="hr-HR" sz="3600" b="1" dirty="0"/>
              <a:t>– </a:t>
            </a:r>
            <a:r>
              <a:rPr lang="mk-MK" sz="3600" b="1" dirty="0"/>
              <a:t>земјотреси</a:t>
            </a:r>
            <a:r>
              <a:rPr lang="hr-HR" sz="3600" b="1" dirty="0"/>
              <a:t> </a:t>
            </a:r>
            <a:r>
              <a:rPr lang="mk-MK" sz="3600" b="1" dirty="0"/>
              <a:t>во Хрватска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9" name="Picture 4" descr="NAKON POTRESA STIŽU DONACIJE ZA UGROŽENE PORODICE: TURSKA DONIRALA  GRIJALICE, USKORO STIŽU KONTEJNERI I ŠATORI | Hayat.ba">
            <a:extLst>
              <a:ext uri="{FF2B5EF4-FFF2-40B4-BE49-F238E27FC236}">
                <a16:creationId xmlns:a16="http://schemas.microsoft.com/office/drawing/2014/main" id="{CA6E9B4E-F0EB-0A43-9DF6-A6960511E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47" y="2940764"/>
            <a:ext cx="3368843" cy="20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umanitarna pomoć Republike Bugarske stigla u Hrvatsku">
            <a:extLst>
              <a:ext uri="{FF2B5EF4-FFF2-40B4-BE49-F238E27FC236}">
                <a16:creationId xmlns:a16="http://schemas.microsoft.com/office/drawing/2014/main" id="{9F3ED9C3-780B-8841-B478-1B5194DEE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15" y="4651008"/>
            <a:ext cx="3927108" cy="22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rvatskoj pomoć šalju Slovenija, Austrija, Italija, Grčka, Rumunjska, Švedska, Češka">
            <a:extLst>
              <a:ext uri="{FF2B5EF4-FFF2-40B4-BE49-F238E27FC236}">
                <a16:creationId xmlns:a16="http://schemas.microsoft.com/office/drawing/2014/main" id="{C40D6313-A6FD-134B-B2E1-6A5C179E9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47" y="790959"/>
            <a:ext cx="3406763" cy="20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ject 4">
            <a:extLst>
              <a:ext uri="{FF2B5EF4-FFF2-40B4-BE49-F238E27FC236}">
                <a16:creationId xmlns:a16="http://schemas.microsoft.com/office/drawing/2014/main" id="{BC5F9A8B-27E1-5F48-B54B-52C1F89A2CC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4737" y="1090542"/>
            <a:ext cx="7043351" cy="53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5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6382" y="1132410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hr-HR" b="1" dirty="0"/>
            </a:br>
            <a:r>
              <a:rPr lang="mk-MK" b="1" dirty="0"/>
              <a:t>Ви благодариме </a:t>
            </a:r>
            <a:r>
              <a:rPr lang="mk-MK" b="1"/>
              <a:t>за вниманието</a:t>
            </a:r>
            <a:endParaRPr lang="en-US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83" y="0"/>
            <a:ext cx="2470307" cy="15441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4" y="342087"/>
            <a:ext cx="1138237" cy="104067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1461830-F240-FB41-AD77-4D40BD98A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635" y="2867864"/>
            <a:ext cx="5664729" cy="37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4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Европски механизам за цивилна заштита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76E668-2940-1E42-97C2-E9F2F1439410}"/>
              </a:ext>
            </a:extLst>
          </p:cNvPr>
          <p:cNvSpPr txBox="1">
            <a:spLocks/>
          </p:cNvSpPr>
          <p:nvPr/>
        </p:nvSpPr>
        <p:spPr bwMode="auto">
          <a:xfrm>
            <a:off x="368144" y="2023182"/>
            <a:ext cx="1145004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mk-MK" altLang="en-US" sz="2300" b="1" dirty="0">
                <a:latin typeface="+mj-lt"/>
              </a:rPr>
              <a:t>Одговорност</a:t>
            </a:r>
            <a:r>
              <a:rPr lang="en-US" altLang="en-US" sz="2300" dirty="0">
                <a:latin typeface="+mj-lt"/>
              </a:rPr>
              <a:t>: </a:t>
            </a:r>
            <a:r>
              <a:rPr lang="mk-MK" altLang="en-US" sz="2300" b="0" dirty="0">
                <a:latin typeface="+mj-lt"/>
              </a:rPr>
              <a:t>Земјите се одговорни за сигурноста и безбедноста на своите граѓани</a:t>
            </a:r>
            <a:r>
              <a:rPr lang="en-US" altLang="en-US" sz="2300" b="0" dirty="0">
                <a:latin typeface="+mj-lt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altLang="en-US" sz="2300" b="0" dirty="0">
              <a:latin typeface="+mj-lt"/>
            </a:endParaRPr>
          </a:p>
          <a:p>
            <a:pPr algn="just">
              <a:spcBef>
                <a:spcPct val="0"/>
              </a:spcBef>
            </a:pPr>
            <a:r>
              <a:rPr lang="mk-MK" altLang="en-US" sz="2300" b="1" dirty="0">
                <a:latin typeface="+mj-lt"/>
              </a:rPr>
              <a:t>Солидарност</a:t>
            </a:r>
            <a:r>
              <a:rPr lang="en-US" altLang="en-US" sz="2300" b="0" dirty="0">
                <a:latin typeface="+mj-lt"/>
              </a:rPr>
              <a:t>: </a:t>
            </a:r>
            <a:r>
              <a:rPr lang="mk-MK" altLang="en-US" sz="2300" b="0" dirty="0">
                <a:latin typeface="+mj-lt"/>
              </a:rPr>
              <a:t>Земјите членки имаат одговорност да ги поддр</a:t>
            </a:r>
            <a:r>
              <a:rPr lang="mk-MK" altLang="en-US" sz="2300" dirty="0">
                <a:latin typeface="+mj-lt"/>
              </a:rPr>
              <a:t>жуваат другите земји членки погодени од катастрофи кога тоа ќе се побара од нив. </a:t>
            </a:r>
            <a:r>
              <a:rPr lang="en-US" altLang="en-US" sz="2300" b="0" dirty="0">
                <a:latin typeface="+mj-lt"/>
              </a:rPr>
              <a:t>(</a:t>
            </a:r>
            <a:r>
              <a:rPr lang="mk-MK" altLang="en-US" sz="2300" dirty="0">
                <a:latin typeface="+mj-lt"/>
              </a:rPr>
              <a:t>Зајакнато со клаузулата за солидарност, Договор од Лисабон</a:t>
            </a:r>
            <a:r>
              <a:rPr lang="en-US" altLang="en-US" sz="2300" b="0" dirty="0">
                <a:latin typeface="+mj-lt"/>
              </a:rPr>
              <a:t>) </a:t>
            </a:r>
          </a:p>
          <a:p>
            <a:pPr algn="just">
              <a:spcBef>
                <a:spcPct val="0"/>
              </a:spcBef>
            </a:pPr>
            <a:endParaRPr lang="en-US" altLang="en-US" sz="2300" b="0" dirty="0">
              <a:latin typeface="+mj-lt"/>
            </a:endParaRPr>
          </a:p>
          <a:p>
            <a:pPr algn="just">
              <a:spcBef>
                <a:spcPct val="0"/>
              </a:spcBef>
            </a:pPr>
            <a:r>
              <a:rPr lang="mk-MK" altLang="en-US" sz="2300" b="1" dirty="0">
                <a:latin typeface="+mj-lt"/>
              </a:rPr>
              <a:t>Повик за помош</a:t>
            </a:r>
            <a:r>
              <a:rPr lang="en-US" altLang="en-US" sz="2300" b="0" dirty="0">
                <a:latin typeface="+mj-lt"/>
              </a:rPr>
              <a:t>: </a:t>
            </a:r>
            <a:r>
              <a:rPr lang="mk-MK" altLang="en-US" sz="2300" b="0" dirty="0">
                <a:latin typeface="+mj-lt"/>
              </a:rPr>
              <a:t>Земјите членки и трети земји можат да побараат помош кога се </a:t>
            </a:r>
            <a:r>
              <a:rPr lang="mk-MK" altLang="en-US" sz="2300" dirty="0">
                <a:latin typeface="+mj-lt"/>
              </a:rPr>
              <a:t>значително погодени од катастрофа. Откако ќе се идентификуваат потребите, тие имаат одговорност да ја примат и искористат странската помош</a:t>
            </a:r>
            <a:r>
              <a:rPr lang="en-US" altLang="en-US" sz="2300" b="0" dirty="0">
                <a:latin typeface="+mj-lt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altLang="en-US" sz="2300" b="0" dirty="0">
              <a:latin typeface="+mj-lt"/>
            </a:endParaRPr>
          </a:p>
          <a:p>
            <a:pPr algn="just">
              <a:spcBef>
                <a:spcPct val="0"/>
              </a:spcBef>
            </a:pPr>
            <a:r>
              <a:rPr lang="mk-MK" altLang="en-US" sz="2300" b="1" dirty="0">
                <a:latin typeface="+mj-lt"/>
              </a:rPr>
              <a:t>Доброволно</a:t>
            </a:r>
            <a:r>
              <a:rPr lang="en-US" altLang="en-US" sz="2300" dirty="0">
                <a:latin typeface="+mj-lt"/>
              </a:rPr>
              <a:t>:</a:t>
            </a:r>
            <a:r>
              <a:rPr lang="en-US" altLang="en-US" sz="2300" b="0" dirty="0">
                <a:latin typeface="+mj-lt"/>
              </a:rPr>
              <a:t> </a:t>
            </a:r>
            <a:r>
              <a:rPr lang="mk-MK" altLang="en-US" sz="2300" b="0" dirty="0">
                <a:latin typeface="+mj-lt"/>
              </a:rPr>
              <a:t>Нивото на поддршка го одредува земјата членка што ја обезбедува помошта</a:t>
            </a:r>
            <a:r>
              <a:rPr lang="en-US" altLang="en-US" sz="2300" b="0" dirty="0">
                <a:latin typeface="+mj-lt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altLang="en-US" sz="2300" b="0" dirty="0">
              <a:latin typeface="+mj-lt"/>
            </a:endParaRPr>
          </a:p>
          <a:p>
            <a:pPr>
              <a:spcBef>
                <a:spcPct val="0"/>
              </a:spcBef>
            </a:pPr>
            <a:r>
              <a:rPr lang="mk-MK" altLang="en-US" sz="2300" b="1" dirty="0">
                <a:latin typeface="+mj-lt"/>
              </a:rPr>
              <a:t>Комисијата како фасилитатор</a:t>
            </a:r>
            <a:r>
              <a:rPr lang="en-US" altLang="en-US" sz="2300" b="0" dirty="0">
                <a:latin typeface="+mj-lt"/>
              </a:rPr>
              <a:t>: </a:t>
            </a:r>
            <a:r>
              <a:rPr lang="mk-MK" altLang="en-US" sz="2300" b="0" dirty="0">
                <a:latin typeface="+mj-lt"/>
              </a:rPr>
              <a:t>ЕУ ја поддржува подготовката, ја олеснува соработката, координацијата и ги надополнува земјите членки (чл. 196, Договор од Лисабон</a:t>
            </a:r>
            <a:r>
              <a:rPr lang="en-US" altLang="en-US" sz="2300" b="0" dirty="0">
                <a:latin typeface="+mj-lt"/>
              </a:rPr>
              <a:t>).</a:t>
            </a:r>
            <a:br>
              <a:rPr lang="en-US" altLang="en-US" b="0" dirty="0">
                <a:solidFill>
                  <a:srgbClr val="376092"/>
                </a:solidFill>
                <a:latin typeface="+mj-lt"/>
              </a:rPr>
            </a:br>
            <a:endParaRPr lang="en-US" altLang="en-US" b="0" dirty="0">
              <a:solidFill>
                <a:srgbClr val="376092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015CA5-BDC6-F44B-8A36-45418506D076}"/>
              </a:ext>
            </a:extLst>
          </p:cNvPr>
          <p:cNvSpPr txBox="1">
            <a:spLocks/>
          </p:cNvSpPr>
          <p:nvPr/>
        </p:nvSpPr>
        <p:spPr>
          <a:xfrm>
            <a:off x="487756" y="755879"/>
            <a:ext cx="8229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k-MK" altLang="en-US" sz="2800" b="1" u="sng" dirty="0"/>
              <a:t>Основи</a:t>
            </a:r>
            <a:endParaRPr lang="en-US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1070040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Европски механизам за цивилна заштита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015CA5-BDC6-F44B-8A36-45418506D076}"/>
              </a:ext>
            </a:extLst>
          </p:cNvPr>
          <p:cNvSpPr txBox="1">
            <a:spLocks/>
          </p:cNvSpPr>
          <p:nvPr/>
        </p:nvSpPr>
        <p:spPr>
          <a:xfrm>
            <a:off x="487756" y="1051967"/>
            <a:ext cx="8229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k-MK" altLang="en-US" sz="2800" b="1" u="sng" dirty="0"/>
              <a:t>Активности</a:t>
            </a:r>
            <a:endParaRPr lang="en-US" altLang="en-US" sz="2800" b="1" u="sng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C652E3-B630-1540-A303-C7939E9B6440}"/>
              </a:ext>
            </a:extLst>
          </p:cNvPr>
          <p:cNvSpPr txBox="1">
            <a:spLocks/>
          </p:cNvSpPr>
          <p:nvPr/>
        </p:nvSpPr>
        <p:spPr>
          <a:xfrm>
            <a:off x="487756" y="2194967"/>
            <a:ext cx="11330434" cy="3961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/>
              <a:t>1. </a:t>
            </a:r>
            <a:r>
              <a:rPr lang="mk-MK" altLang="en-US" sz="2800" b="1" dirty="0"/>
              <a:t>Превенција</a:t>
            </a:r>
            <a:r>
              <a:rPr lang="en-US" altLang="en-US" sz="2800" b="1" dirty="0"/>
              <a:t>: </a:t>
            </a:r>
            <a:r>
              <a:rPr lang="mk-MK" altLang="en-US" sz="2800" dirty="0"/>
              <a:t>Поддршка на земјите учеснички во спречување на ризиците или намалување на штетата врз луѓето, животната средина или имотот нанесена како резултат на итни случаи</a:t>
            </a:r>
            <a:r>
              <a:rPr lang="en-US" altLang="en-US" sz="2800" dirty="0"/>
              <a:t>.</a:t>
            </a:r>
            <a:br>
              <a:rPr lang="en-US" altLang="en-US" sz="2800" dirty="0"/>
            </a:br>
            <a:br>
              <a:rPr lang="en-US" altLang="en-US" sz="2800" dirty="0"/>
            </a:br>
            <a:r>
              <a:rPr lang="en-US" altLang="en-US" sz="2800" b="1" dirty="0"/>
              <a:t>2. </a:t>
            </a:r>
            <a:r>
              <a:rPr lang="mk-MK" altLang="en-US" sz="2800" b="1" dirty="0"/>
              <a:t>Подготвеност</a:t>
            </a:r>
            <a:r>
              <a:rPr lang="en-US" altLang="en-US" sz="2800" b="1" dirty="0"/>
              <a:t>: </a:t>
            </a:r>
            <a:r>
              <a:rPr lang="mk-MK" altLang="en-US" sz="2800" dirty="0"/>
              <a:t>Обука, вежби, размена на експерти, модули</a:t>
            </a:r>
            <a:r>
              <a:rPr lang="en-US" altLang="en-US" sz="2800" dirty="0"/>
              <a:t>.</a:t>
            </a:r>
            <a:br>
              <a:rPr lang="en-US" altLang="en-US" sz="2800" dirty="0"/>
            </a:br>
            <a:br>
              <a:rPr lang="en-US" altLang="en-US" sz="2800" dirty="0"/>
            </a:br>
            <a:r>
              <a:rPr lang="en-US" altLang="en-US" sz="2800" b="1" dirty="0"/>
              <a:t>3. </a:t>
            </a:r>
            <a:r>
              <a:rPr lang="mk-MK" altLang="en-US" sz="2800" b="1" dirty="0"/>
              <a:t>Одговор</a:t>
            </a:r>
            <a:r>
              <a:rPr lang="en-US" altLang="en-US" sz="2800" b="1" dirty="0"/>
              <a:t>: </a:t>
            </a:r>
            <a:r>
              <a:rPr lang="mk-MK" altLang="en-US" sz="2800" dirty="0"/>
              <a:t>Олеснување на соработката и координацијата во одговорот на катастрофи во и надвор од ЕУ</a:t>
            </a:r>
            <a:r>
              <a:rPr lang="en-US" altLang="en-US" sz="2800" dirty="0"/>
              <a:t>.</a:t>
            </a:r>
            <a:br>
              <a:rPr lang="en-US" altLang="en-US" sz="2800" dirty="0"/>
            </a:br>
            <a:br>
              <a:rPr lang="en-US" altLang="en-US" sz="2800" dirty="0"/>
            </a:br>
            <a:r>
              <a:rPr lang="mk-MK" altLang="en-US" sz="2800" i="1" dirty="0"/>
              <a:t>Земјите членки на ЕУ и 6 земји учеснички (Исланд, Норвешка, Црна Гора, Северна Македонија, Србија и Турција) учествуваат во Механизмот за цивилна заштита на ЕУ</a:t>
            </a:r>
            <a:r>
              <a:rPr lang="en-US" altLang="en-US" sz="2800" i="1" dirty="0"/>
              <a:t>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74623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Европски механизам за цивилна заштита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015CA5-BDC6-F44B-8A36-45418506D076}"/>
              </a:ext>
            </a:extLst>
          </p:cNvPr>
          <p:cNvSpPr txBox="1">
            <a:spLocks/>
          </p:cNvSpPr>
          <p:nvPr/>
        </p:nvSpPr>
        <p:spPr>
          <a:xfrm>
            <a:off x="487756" y="1051967"/>
            <a:ext cx="8229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k-MK" altLang="en-US" sz="2800" b="1" u="sng" dirty="0"/>
              <a:t>Историја</a:t>
            </a:r>
            <a:endParaRPr lang="en-US" altLang="en-US" sz="2800" b="1" u="sng" dirty="0"/>
          </a:p>
        </p:txBody>
      </p:sp>
      <p:sp>
        <p:nvSpPr>
          <p:cNvPr id="28" name="Afrundet rektangel 4">
            <a:extLst>
              <a:ext uri="{FF2B5EF4-FFF2-40B4-BE49-F238E27FC236}">
                <a16:creationId xmlns:a16="http://schemas.microsoft.com/office/drawing/2014/main" id="{ED7F56C9-AECF-C040-AD94-801726844702}"/>
              </a:ext>
            </a:extLst>
          </p:cNvPr>
          <p:cNvSpPr/>
          <p:nvPr/>
        </p:nvSpPr>
        <p:spPr bwMode="auto">
          <a:xfrm>
            <a:off x="2294211" y="1481706"/>
            <a:ext cx="1026523" cy="403248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175" algn="ctr" eaLnBrk="1" hangingPunct="1">
              <a:defRPr/>
            </a:pPr>
            <a:r>
              <a:rPr lang="en-GB" sz="1400" dirty="0">
                <a:solidFill>
                  <a:srgbClr val="0F5494"/>
                </a:solidFill>
              </a:rPr>
              <a:t>2001</a:t>
            </a:r>
          </a:p>
        </p:txBody>
      </p:sp>
      <p:sp>
        <p:nvSpPr>
          <p:cNvPr id="29" name="Afrundet rektangel 13">
            <a:extLst>
              <a:ext uri="{FF2B5EF4-FFF2-40B4-BE49-F238E27FC236}">
                <a16:creationId xmlns:a16="http://schemas.microsoft.com/office/drawing/2014/main" id="{FC38BCF9-AA3A-1843-A589-AC012C09C0FF}"/>
              </a:ext>
            </a:extLst>
          </p:cNvPr>
          <p:cNvSpPr/>
          <p:nvPr/>
        </p:nvSpPr>
        <p:spPr bwMode="auto">
          <a:xfrm>
            <a:off x="2294211" y="2417810"/>
            <a:ext cx="1026523" cy="429556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175" algn="ctr" eaLnBrk="1" hangingPunct="1">
              <a:defRPr/>
            </a:pPr>
            <a:r>
              <a:rPr lang="en-GB" sz="1400" dirty="0">
                <a:solidFill>
                  <a:srgbClr val="0F5494"/>
                </a:solidFill>
              </a:rPr>
              <a:t>2007</a:t>
            </a:r>
          </a:p>
        </p:txBody>
      </p:sp>
      <p:sp>
        <p:nvSpPr>
          <p:cNvPr id="30" name="Afrundet rektangel 14">
            <a:extLst>
              <a:ext uri="{FF2B5EF4-FFF2-40B4-BE49-F238E27FC236}">
                <a16:creationId xmlns:a16="http://schemas.microsoft.com/office/drawing/2014/main" id="{B1539E8F-FC7E-8E45-BB18-6A244F4E2E56}"/>
              </a:ext>
            </a:extLst>
          </p:cNvPr>
          <p:cNvSpPr/>
          <p:nvPr/>
        </p:nvSpPr>
        <p:spPr bwMode="auto">
          <a:xfrm>
            <a:off x="2294211" y="3713954"/>
            <a:ext cx="1026523" cy="430133"/>
          </a:xfrm>
          <a:prstGeom prst="roundRect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175" algn="ctr" eaLnBrk="1" hangingPunct="1">
              <a:defRPr/>
            </a:pPr>
            <a:r>
              <a:rPr lang="en-GB" sz="1400" dirty="0">
                <a:solidFill>
                  <a:srgbClr val="0F5494"/>
                </a:solidFill>
              </a:rPr>
              <a:t>2013</a:t>
            </a:r>
          </a:p>
        </p:txBody>
      </p:sp>
      <p:sp>
        <p:nvSpPr>
          <p:cNvPr id="31" name="Afrundet rektangel 15">
            <a:extLst>
              <a:ext uri="{FF2B5EF4-FFF2-40B4-BE49-F238E27FC236}">
                <a16:creationId xmlns:a16="http://schemas.microsoft.com/office/drawing/2014/main" id="{35BCF4E0-9618-A442-988A-D3A9619DFC2F}"/>
              </a:ext>
            </a:extLst>
          </p:cNvPr>
          <p:cNvSpPr/>
          <p:nvPr/>
        </p:nvSpPr>
        <p:spPr bwMode="auto">
          <a:xfrm>
            <a:off x="2294211" y="4362026"/>
            <a:ext cx="1026523" cy="379755"/>
          </a:xfrm>
          <a:prstGeom prst="roundRect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175" algn="ctr" eaLnBrk="1" hangingPunct="1">
              <a:defRPr/>
            </a:pPr>
            <a:r>
              <a:rPr lang="en-GB" sz="1400" dirty="0">
                <a:solidFill>
                  <a:srgbClr val="0F5494"/>
                </a:solidFill>
              </a:rPr>
              <a:t>2014</a:t>
            </a:r>
          </a:p>
        </p:txBody>
      </p:sp>
      <p:sp>
        <p:nvSpPr>
          <p:cNvPr id="32" name="Tekstboks 7">
            <a:extLst>
              <a:ext uri="{FF2B5EF4-FFF2-40B4-BE49-F238E27FC236}">
                <a16:creationId xmlns:a16="http://schemas.microsoft.com/office/drawing/2014/main" id="{4508A307-949E-F54D-84A3-E7CFBBF83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935" y="1617636"/>
            <a:ext cx="5449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/>
              <a:t>Одлука на Советот за</a:t>
            </a:r>
            <a:endParaRPr lang="en-GB" altLang="da-DK" sz="1600" b="0" i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/>
              <a:t>Механизам за цивилна заштита на заедницата</a:t>
            </a:r>
            <a:endParaRPr lang="en-GB" altLang="da-DK" sz="1600" b="0" i="0" dirty="0"/>
          </a:p>
        </p:txBody>
      </p:sp>
      <p:sp>
        <p:nvSpPr>
          <p:cNvPr id="33" name="Tekstboks 17">
            <a:extLst>
              <a:ext uri="{FF2B5EF4-FFF2-40B4-BE49-F238E27FC236}">
                <a16:creationId xmlns:a16="http://schemas.microsoft.com/office/drawing/2014/main" id="{6B3A88D4-86FF-3A42-A851-F8725B9EB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934" y="2346298"/>
            <a:ext cx="5878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/>
              <a:t>Преработена одлука на Советот од 2001 година и</a:t>
            </a:r>
            <a:endParaRPr lang="en-GB" altLang="da-DK" sz="1600" b="0" i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/>
              <a:t>Финансиски инструмент </a:t>
            </a:r>
            <a:r>
              <a:rPr lang="en-GB" altLang="da-DK" sz="1600" b="0" i="0" dirty="0"/>
              <a:t>2007-2013</a:t>
            </a:r>
            <a:r>
              <a:rPr lang="mk-MK" altLang="da-DK" sz="1600" b="0" i="0" dirty="0"/>
              <a:t> година</a:t>
            </a:r>
            <a:endParaRPr lang="en-GB" altLang="da-DK" sz="1600" b="0" i="0" dirty="0"/>
          </a:p>
        </p:txBody>
      </p:sp>
      <p:sp>
        <p:nvSpPr>
          <p:cNvPr id="34" name="Tekstboks 18">
            <a:extLst>
              <a:ext uri="{FF2B5EF4-FFF2-40B4-BE49-F238E27FC236}">
                <a16:creationId xmlns:a16="http://schemas.microsoft.com/office/drawing/2014/main" id="{1EBAF1F1-4CEB-704F-8CC0-84A2AF04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935" y="3681386"/>
            <a:ext cx="7352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>
                <a:solidFill>
                  <a:srgbClr val="FF0000"/>
                </a:solidFill>
              </a:rPr>
              <a:t>Одлука </a:t>
            </a:r>
            <a:r>
              <a:rPr lang="mk-MK" altLang="da-DK" sz="1600" b="0" i="0" dirty="0"/>
              <a:t>на Европскиот парламент и</a:t>
            </a:r>
            <a:endParaRPr lang="en-US" altLang="da-DK" sz="1600" b="0" i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i="0" dirty="0"/>
              <a:t>на Советот за Механизам за цивилна заштита на Унијата</a:t>
            </a:r>
            <a:endParaRPr lang="en-GB" altLang="da-DK" sz="1600" b="0" i="0" dirty="0"/>
          </a:p>
        </p:txBody>
      </p:sp>
      <p:sp>
        <p:nvSpPr>
          <p:cNvPr id="35" name="Tekstboks 19">
            <a:extLst>
              <a:ext uri="{FF2B5EF4-FFF2-40B4-BE49-F238E27FC236}">
                <a16:creationId xmlns:a16="http://schemas.microsoft.com/office/drawing/2014/main" id="{10FA9E1C-0098-B746-A377-E187D4F8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934" y="4289398"/>
            <a:ext cx="5005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mk-MK" altLang="da-DK" sz="1600" i="0" dirty="0"/>
              <a:t>Механизам за цивилна заштита на </a:t>
            </a:r>
            <a:r>
              <a:rPr lang="mk-MK" altLang="da-DK" sz="1600" b="0" i="0" dirty="0">
                <a:solidFill>
                  <a:srgbClr val="FF0000"/>
                </a:solidFill>
              </a:rPr>
              <a:t>Унијата</a:t>
            </a:r>
            <a:endParaRPr lang="en-GB" altLang="da-DK" sz="1600" b="0" i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/>
              <a:t>Нови </a:t>
            </a:r>
            <a:r>
              <a:rPr lang="mk-MK" altLang="da-DK" sz="1600" b="0" i="0" dirty="0">
                <a:solidFill>
                  <a:srgbClr val="FF0000"/>
                </a:solidFill>
              </a:rPr>
              <a:t>правила за спроведување</a:t>
            </a:r>
            <a:endParaRPr lang="en-GB" altLang="da-DK" sz="1600" b="0" i="0" dirty="0">
              <a:solidFill>
                <a:srgbClr val="FF0000"/>
              </a:solidFill>
            </a:endParaRPr>
          </a:p>
        </p:txBody>
      </p:sp>
      <p:cxnSp>
        <p:nvCxnSpPr>
          <p:cNvPr id="36" name="Lige forbindelse 9">
            <a:extLst>
              <a:ext uri="{FF2B5EF4-FFF2-40B4-BE49-F238E27FC236}">
                <a16:creationId xmlns:a16="http://schemas.microsoft.com/office/drawing/2014/main" id="{DB4583E4-8190-204C-AF1D-C5EFF7A8C4EB}"/>
              </a:ext>
            </a:extLst>
          </p:cNvPr>
          <p:cNvCxnSpPr/>
          <p:nvPr/>
        </p:nvCxnSpPr>
        <p:spPr bwMode="auto">
          <a:xfrm>
            <a:off x="2680173" y="2057373"/>
            <a:ext cx="0" cy="244475"/>
          </a:xfrm>
          <a:prstGeom prst="line">
            <a:avLst/>
          </a:prstGeom>
          <a:ln>
            <a:solidFill>
              <a:srgbClr val="0F5494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kstboks 17">
            <a:extLst>
              <a:ext uri="{FF2B5EF4-FFF2-40B4-BE49-F238E27FC236}">
                <a16:creationId xmlns:a16="http://schemas.microsoft.com/office/drawing/2014/main" id="{C41A9A3D-F4F7-1842-AE25-FC0A26988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935" y="3065436"/>
            <a:ext cx="7661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/>
              <a:t>Европска комисија</a:t>
            </a:r>
            <a:r>
              <a:rPr lang="en-GB" altLang="da-DK" sz="1600" b="0" i="0" dirty="0"/>
              <a:t>: </a:t>
            </a:r>
            <a:r>
              <a:rPr lang="mk-MK" altLang="da-DK" sz="1600" b="0" i="0" dirty="0"/>
              <a:t>спојување на портфолијата на цивилна заштита</a:t>
            </a:r>
            <a:endParaRPr lang="en-GB" altLang="da-DK" sz="1600" b="0" i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/>
              <a:t>и финансиска помош</a:t>
            </a:r>
            <a:endParaRPr lang="en-GB" altLang="da-DK" sz="1600" b="0" i="0" dirty="0"/>
          </a:p>
        </p:txBody>
      </p:sp>
      <p:sp>
        <p:nvSpPr>
          <p:cNvPr id="38" name="Afrundet rektangel 16">
            <a:extLst>
              <a:ext uri="{FF2B5EF4-FFF2-40B4-BE49-F238E27FC236}">
                <a16:creationId xmlns:a16="http://schemas.microsoft.com/office/drawing/2014/main" id="{5E88C870-68BF-FC4C-8053-DEA62870E589}"/>
              </a:ext>
            </a:extLst>
          </p:cNvPr>
          <p:cNvSpPr/>
          <p:nvPr/>
        </p:nvSpPr>
        <p:spPr bwMode="auto">
          <a:xfrm>
            <a:off x="2294211" y="3137890"/>
            <a:ext cx="1026523" cy="413254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175" algn="ctr" eaLnBrk="1" hangingPunct="1">
              <a:defRPr/>
            </a:pPr>
            <a:r>
              <a:rPr lang="en-GB" sz="1400" dirty="0">
                <a:solidFill>
                  <a:srgbClr val="0F5494"/>
                </a:solidFill>
              </a:rPr>
              <a:t>2010</a:t>
            </a:r>
          </a:p>
        </p:txBody>
      </p:sp>
      <p:sp>
        <p:nvSpPr>
          <p:cNvPr id="39" name="Afrundet rektangel 20">
            <a:extLst>
              <a:ext uri="{FF2B5EF4-FFF2-40B4-BE49-F238E27FC236}">
                <a16:creationId xmlns:a16="http://schemas.microsoft.com/office/drawing/2014/main" id="{35A638B1-FBF8-DB49-B93A-2B9AEA816C20}"/>
              </a:ext>
            </a:extLst>
          </p:cNvPr>
          <p:cNvSpPr/>
          <p:nvPr/>
        </p:nvSpPr>
        <p:spPr bwMode="auto">
          <a:xfrm>
            <a:off x="2296635" y="4938090"/>
            <a:ext cx="1023383" cy="427601"/>
          </a:xfrm>
          <a:prstGeom prst="roundRect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175" algn="ctr" eaLnBrk="1" hangingPunct="1">
              <a:defRPr/>
            </a:pPr>
            <a:r>
              <a:rPr lang="en-GB" sz="1400" dirty="0">
                <a:solidFill>
                  <a:srgbClr val="0F5494"/>
                </a:solidFill>
              </a:rPr>
              <a:t>2015</a:t>
            </a:r>
          </a:p>
        </p:txBody>
      </p:sp>
      <p:sp>
        <p:nvSpPr>
          <p:cNvPr id="40" name="Tekstboks 21">
            <a:extLst>
              <a:ext uri="{FF2B5EF4-FFF2-40B4-BE49-F238E27FC236}">
                <a16:creationId xmlns:a16="http://schemas.microsoft.com/office/drawing/2014/main" id="{B95E2A7C-80FD-BD43-B993-C71803979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110" y="4865661"/>
            <a:ext cx="7865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mk-MK" altLang="da-DK" sz="1600" i="0" dirty="0"/>
              <a:t>Спроведување на </a:t>
            </a:r>
            <a:r>
              <a:rPr lang="mk-MK" altLang="da-DK" sz="1600" b="0" i="0" dirty="0">
                <a:solidFill>
                  <a:srgbClr val="FF0000"/>
                </a:solidFill>
              </a:rPr>
              <a:t>Е</a:t>
            </a:r>
            <a:r>
              <a:rPr lang="mk-MK" altLang="da-DK" sz="1600" b="0" i="0" dirty="0"/>
              <a:t>вропски</a:t>
            </a:r>
            <a:r>
              <a:rPr lang="en-GB" altLang="da-DK" sz="1600" b="0" i="0" dirty="0"/>
              <a:t> </a:t>
            </a:r>
            <a:r>
              <a:rPr lang="mk-MK" altLang="da-DK" sz="1600" b="0" i="0" dirty="0">
                <a:solidFill>
                  <a:srgbClr val="FF0000"/>
                </a:solidFill>
              </a:rPr>
              <a:t>К</a:t>
            </a:r>
            <a:r>
              <a:rPr lang="mk-MK" altLang="da-DK" sz="1600" i="0" dirty="0"/>
              <a:t>апацитет за</a:t>
            </a:r>
            <a:r>
              <a:rPr lang="en-GB" altLang="da-DK" sz="1600" b="0" i="0" dirty="0"/>
              <a:t> </a:t>
            </a:r>
            <a:r>
              <a:rPr lang="mk-MK" altLang="da-DK" sz="1600" b="0" i="0" dirty="0">
                <a:solidFill>
                  <a:srgbClr val="FF0000"/>
                </a:solidFill>
              </a:rPr>
              <a:t>О</a:t>
            </a:r>
            <a:r>
              <a:rPr lang="mk-MK" altLang="da-DK" sz="1600" b="0" i="0" dirty="0"/>
              <a:t>дговор при </a:t>
            </a:r>
            <a:r>
              <a:rPr lang="mk-MK" altLang="da-DK" sz="1600" i="0" dirty="0">
                <a:solidFill>
                  <a:srgbClr val="FF0000"/>
                </a:solidFill>
              </a:rPr>
              <a:t>И</a:t>
            </a:r>
            <a:r>
              <a:rPr lang="mk-MK" altLang="da-DK" sz="1600" i="0" dirty="0"/>
              <a:t>тни </a:t>
            </a:r>
            <a:r>
              <a:rPr lang="mk-MK" altLang="da-DK" sz="1600" i="0" dirty="0">
                <a:solidFill>
                  <a:srgbClr val="FF0000"/>
                </a:solidFill>
              </a:rPr>
              <a:t>С</a:t>
            </a:r>
            <a:r>
              <a:rPr lang="mk-MK" altLang="da-DK" sz="1600" i="0" dirty="0"/>
              <a:t>лучаи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mk-MK" altLang="da-DK" sz="1600" i="0" dirty="0"/>
              <a:t>Мисии за </a:t>
            </a:r>
            <a:r>
              <a:rPr lang="mk-MK" altLang="da-DK" sz="1600" b="0" i="0" dirty="0">
                <a:solidFill>
                  <a:srgbClr val="FF0000"/>
                </a:solidFill>
              </a:rPr>
              <a:t>Превенција </a:t>
            </a:r>
            <a:r>
              <a:rPr lang="mk-MK" altLang="da-DK" sz="1600" b="0" i="0" dirty="0"/>
              <a:t>и </a:t>
            </a:r>
            <a:r>
              <a:rPr lang="mk-MK" altLang="da-DK" sz="1600" b="0" i="0" dirty="0">
                <a:solidFill>
                  <a:srgbClr val="FF0000"/>
                </a:solidFill>
              </a:rPr>
              <a:t>Подготвеност</a:t>
            </a:r>
            <a:endParaRPr lang="en-GB" altLang="da-DK" sz="1600" b="0" i="0" dirty="0"/>
          </a:p>
        </p:txBody>
      </p:sp>
      <p:sp>
        <p:nvSpPr>
          <p:cNvPr id="41" name="Afrundet rektangel 22">
            <a:extLst>
              <a:ext uri="{FF2B5EF4-FFF2-40B4-BE49-F238E27FC236}">
                <a16:creationId xmlns:a16="http://schemas.microsoft.com/office/drawing/2014/main" id="{266EB035-80F2-9A4F-B11D-2EECC7A0AAC1}"/>
              </a:ext>
            </a:extLst>
          </p:cNvPr>
          <p:cNvSpPr/>
          <p:nvPr/>
        </p:nvSpPr>
        <p:spPr bwMode="auto">
          <a:xfrm>
            <a:off x="2294212" y="5878641"/>
            <a:ext cx="1023383" cy="427601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175" algn="ctr" eaLnBrk="1" hangingPunct="1">
              <a:defRPr/>
            </a:pPr>
            <a:r>
              <a:rPr lang="en-GB" sz="1400" dirty="0">
                <a:solidFill>
                  <a:srgbClr val="0F5494"/>
                </a:solidFill>
              </a:rPr>
              <a:t>2019</a:t>
            </a:r>
          </a:p>
        </p:txBody>
      </p:sp>
      <p:sp>
        <p:nvSpPr>
          <p:cNvPr id="42" name="Tekstboks 17">
            <a:extLst>
              <a:ext uri="{FF2B5EF4-FFF2-40B4-BE49-F238E27FC236}">
                <a16:creationId xmlns:a16="http://schemas.microsoft.com/office/drawing/2014/main" id="{F52FF651-600B-E340-A975-140BA052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935" y="5927698"/>
            <a:ext cx="9494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mk-MK" altLang="da-DK" sz="1600" b="0" i="0" dirty="0"/>
              <a:t>Капацитети </a:t>
            </a:r>
            <a:r>
              <a:rPr lang="en-GB" altLang="da-DK" sz="1600" b="0" dirty="0" err="1"/>
              <a:t>RescEU</a:t>
            </a:r>
            <a:r>
              <a:rPr lang="en-GB" altLang="da-DK" sz="1600" b="0" i="0" dirty="0"/>
              <a:t>…</a:t>
            </a:r>
          </a:p>
        </p:txBody>
      </p:sp>
      <p:cxnSp>
        <p:nvCxnSpPr>
          <p:cNvPr id="43" name="Lige forbindelse 24">
            <a:extLst>
              <a:ext uri="{FF2B5EF4-FFF2-40B4-BE49-F238E27FC236}">
                <a16:creationId xmlns:a16="http://schemas.microsoft.com/office/drawing/2014/main" id="{C320B22C-46A0-5E4D-9E84-812C78F6061F}"/>
              </a:ext>
            </a:extLst>
          </p:cNvPr>
          <p:cNvCxnSpPr/>
          <p:nvPr/>
        </p:nvCxnSpPr>
        <p:spPr bwMode="auto">
          <a:xfrm>
            <a:off x="2672235" y="5518123"/>
            <a:ext cx="0" cy="242888"/>
          </a:xfrm>
          <a:prstGeom prst="line">
            <a:avLst/>
          </a:prstGeom>
          <a:ln>
            <a:solidFill>
              <a:srgbClr val="0F5494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46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7" grpId="0"/>
      <p:bldP spid="40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70F9ED-A8CE-3F42-BAC5-30A5B8A3E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7" y="188640"/>
            <a:ext cx="11933486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96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Европски механизам за цивилна заштита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00FCD6-3AF0-DF4F-9EC5-9BE555D7F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84" y="1907570"/>
            <a:ext cx="5974080" cy="3127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DF284-5F64-9B46-B3FA-36FABB4C4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110443" y="1782822"/>
            <a:ext cx="5524500" cy="478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CD6D6868-EBCA-CF49-BC9F-20B6A0A5A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707" y="5758235"/>
            <a:ext cx="5972071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mk-MK" sz="2000" dirty="0">
                <a:solidFill>
                  <a:schemeClr val="tx1"/>
                </a:solidFill>
              </a:rPr>
              <a:t>Комесар за управување со кризи</a:t>
            </a:r>
            <a:endParaRPr lang="en-GB" sz="2000" dirty="0">
              <a:solidFill>
                <a:schemeClr val="tx1"/>
              </a:solidFill>
            </a:endParaRPr>
          </a:p>
          <a:p>
            <a:pPr indent="0" algn="ctr" eaLnBrk="1" hangingPunct="1">
              <a:defRPr/>
            </a:pPr>
            <a:r>
              <a:rPr lang="mk-MK" sz="2000" dirty="0">
                <a:solidFill>
                  <a:schemeClr val="tx1"/>
                </a:solidFill>
              </a:rPr>
              <a:t>Европски координатор за одговор при итни случаи</a:t>
            </a:r>
            <a:endParaRPr lang="en-GB" altLang="en-US" sz="2000" kern="0" dirty="0">
              <a:solidFill>
                <a:schemeClr val="tx1"/>
              </a:solidFill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EE96B90-5A82-734B-AD76-82E50E4C94D4}"/>
              </a:ext>
            </a:extLst>
          </p:cNvPr>
          <p:cNvSpPr txBox="1">
            <a:spLocks/>
          </p:cNvSpPr>
          <p:nvPr/>
        </p:nvSpPr>
        <p:spPr>
          <a:xfrm>
            <a:off x="5922384" y="5142245"/>
            <a:ext cx="5557353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k-MK" sz="3600" b="1" dirty="0"/>
              <a:t>Јанез </a:t>
            </a:r>
            <a:r>
              <a:rPr lang="mk-MK" sz="3600" b="1" dirty="0" err="1"/>
              <a:t>Ленарчич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4084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mk-MK" sz="3600" b="1" dirty="0"/>
              <a:t>ЕРЦЦ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E2DA7-2119-2B40-837D-C1A6F5C40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0"/>
          <a:stretch/>
        </p:blipFill>
        <p:spPr>
          <a:xfrm>
            <a:off x="90005" y="2195736"/>
            <a:ext cx="8208155" cy="4146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85783A-6B08-024A-BB9D-60266742AE2C}"/>
              </a:ext>
            </a:extLst>
          </p:cNvPr>
          <p:cNvSpPr txBox="1"/>
          <p:nvPr/>
        </p:nvSpPr>
        <p:spPr>
          <a:xfrm>
            <a:off x="224737" y="1331640"/>
            <a:ext cx="919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k-MK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C Square Sans Pro Medium" panose="020B0500000000020004" pitchFamily="34" charset="0"/>
                <a:ea typeface="+mn-ea"/>
                <a:cs typeface="+mn-cs"/>
              </a:rPr>
              <a:t>Координативен</a:t>
            </a:r>
            <a:r>
              <a:rPr kumimoji="0" lang="mk-MK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EC Square Sans Pro Medium" panose="020B0500000000020004" pitchFamily="34" charset="0"/>
                <a:ea typeface="+mn-ea"/>
                <a:cs typeface="+mn-cs"/>
              </a:rPr>
              <a:t> центар за одговор при итни случаи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C Square Sans Pro Medium" panose="020B0500000000020004" pitchFamily="34" charset="0"/>
                <a:ea typeface="+mn-ea"/>
                <a:cs typeface="+mn-cs"/>
              </a:rPr>
              <a:t>(</a:t>
            </a:r>
            <a:r>
              <a:rPr kumimoji="0" lang="mk-MK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C Square Sans Pro Medium" panose="020B0500000000020004" pitchFamily="34" charset="0"/>
                <a:ea typeface="+mn-ea"/>
                <a:cs typeface="+mn-cs"/>
              </a:rPr>
              <a:t>ЕРЦЦ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C Square Sans Pro Medium" panose="020B05000000000200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B88709-4B47-584E-AC42-22A54EBAC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160" y="3309714"/>
            <a:ext cx="28479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2204" y="188640"/>
            <a:ext cx="8901006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ERCC</a:t>
            </a:r>
            <a:endParaRPr lang="hr-HR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8" y="0"/>
            <a:ext cx="1759412" cy="1099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160932"/>
            <a:ext cx="810434" cy="7409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B31B0C-FA55-6649-BBF1-B0B7951D1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67" y="1822262"/>
            <a:ext cx="7218614" cy="4525963"/>
          </a:xfrm>
        </p:spPr>
        <p:txBody>
          <a:bodyPr>
            <a:normAutofit lnSpcReduction="10000"/>
          </a:bodyPr>
          <a:lstStyle/>
          <a:p>
            <a:r>
              <a:rPr lang="mk-MK" dirty="0"/>
              <a:t>Механизам за цивилна заштита на Унијата, одговор при итни случаи </a:t>
            </a:r>
            <a:r>
              <a:rPr lang="en-GB" sz="2800" dirty="0"/>
              <a:t>24/7 – </a:t>
            </a:r>
            <a:r>
              <a:rPr lang="mk-MK" sz="2800" dirty="0"/>
              <a:t>главен механизам</a:t>
            </a:r>
            <a:endParaRPr lang="en-GB" sz="2800" dirty="0"/>
          </a:p>
          <a:p>
            <a:r>
              <a:rPr lang="mk-MK" sz="2800" dirty="0"/>
              <a:t>ИПЦР </a:t>
            </a:r>
            <a:r>
              <a:rPr lang="en-GB" sz="2800" dirty="0"/>
              <a:t>24/7 – </a:t>
            </a:r>
            <a:r>
              <a:rPr lang="mk-MK" sz="2800" dirty="0"/>
              <a:t>„друг механизам“</a:t>
            </a:r>
            <a:endParaRPr lang="en-GB" sz="2800" dirty="0"/>
          </a:p>
          <a:p>
            <a:r>
              <a:rPr lang="mk-MK" sz="2800" dirty="0"/>
              <a:t>Клаузула за солидарност</a:t>
            </a:r>
            <a:endParaRPr lang="en-GB" sz="2800" dirty="0"/>
          </a:p>
          <a:p>
            <a:r>
              <a:rPr lang="mk-MK" sz="2800" dirty="0"/>
              <a:t>ЕЦУРИЕ</a:t>
            </a:r>
            <a:r>
              <a:rPr lang="en-GB" sz="2800" dirty="0"/>
              <a:t> – </a:t>
            </a:r>
            <a:r>
              <a:rPr lang="mk-MK" sz="2800" dirty="0"/>
              <a:t>радиолошки и нуклеарни</a:t>
            </a:r>
            <a:endParaRPr lang="en-GB" sz="2800" dirty="0"/>
          </a:p>
          <a:p>
            <a:r>
              <a:rPr lang="mk-MK" sz="2800" dirty="0" err="1"/>
              <a:t>Коперникус</a:t>
            </a:r>
            <a:r>
              <a:rPr lang="mk-MK" sz="2800" dirty="0"/>
              <a:t> ЕМС </a:t>
            </a:r>
            <a:r>
              <a:rPr lang="en-GB" sz="2800" dirty="0"/>
              <a:t>– </a:t>
            </a:r>
            <a:r>
              <a:rPr lang="mk-MK" sz="2800" dirty="0"/>
              <a:t>сателитско мапирање</a:t>
            </a:r>
            <a:endParaRPr lang="en-GB" sz="2800" dirty="0"/>
          </a:p>
          <a:p>
            <a:r>
              <a:rPr lang="mk-MK" sz="2800" dirty="0"/>
              <a:t>МЕДЕВАК со САНТЕ и СЗО</a:t>
            </a:r>
            <a:endParaRPr lang="en-GB" sz="2800" dirty="0"/>
          </a:p>
          <a:p>
            <a:r>
              <a:rPr lang="mk-MK" sz="2800" dirty="0"/>
              <a:t>ЦЕЦИС </a:t>
            </a:r>
            <a:r>
              <a:rPr lang="en-GB" sz="2800" dirty="0"/>
              <a:t>– </a:t>
            </a:r>
            <a:r>
              <a:rPr lang="mk-MK" sz="2800" dirty="0"/>
              <a:t>контакт со земји учеснички</a:t>
            </a:r>
            <a:endParaRPr lang="en-GB" dirty="0"/>
          </a:p>
          <a:p>
            <a:r>
              <a:rPr lang="mk-MK" sz="2800" dirty="0"/>
              <a:t>Системи за рано предупредување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11" name="Picture 9" descr="C:\Users\kamchma\Desktop\photo (2).JPG">
            <a:extLst>
              <a:ext uri="{FF2B5EF4-FFF2-40B4-BE49-F238E27FC236}">
                <a16:creationId xmlns:a16="http://schemas.microsoft.com/office/drawing/2014/main" id="{34CD6C68-F2B7-124E-AAFC-685D78494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45" y="1822262"/>
            <a:ext cx="356388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ur-Civil-Protection2">
            <a:extLst>
              <a:ext uri="{FF2B5EF4-FFF2-40B4-BE49-F238E27FC236}">
                <a16:creationId xmlns:a16="http://schemas.microsoft.com/office/drawing/2014/main" id="{811BA1EC-C5BE-6047-878A-5E3AFE1D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77" y="4003830"/>
            <a:ext cx="3600956" cy="220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8919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804</Words>
  <Application>Microsoft Office PowerPoint</Application>
  <PresentationFormat>Widescreen</PresentationFormat>
  <Paragraphs>144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EC Square Sans Pro Medium</vt:lpstr>
      <vt:lpstr>Times New Roman</vt:lpstr>
      <vt:lpstr>Verdana</vt:lpstr>
      <vt:lpstr>Wingdings</vt:lpstr>
      <vt:lpstr>Tema sustava Office</vt:lpstr>
      <vt:lpstr>Европски механизам за цивилна заштита</vt:lpstr>
      <vt:lpstr>Европски механизам за цивилна заштита</vt:lpstr>
      <vt:lpstr>Европски механизам за цивилна заштита</vt:lpstr>
      <vt:lpstr>Европски механизам за цивилна заштита</vt:lpstr>
      <vt:lpstr>Европски механизам за цивилна заштита</vt:lpstr>
      <vt:lpstr>PowerPoint Presentation</vt:lpstr>
      <vt:lpstr>Европски механизам за цивилна заштита</vt:lpstr>
      <vt:lpstr>ЕРЦЦ</vt:lpstr>
      <vt:lpstr>ERCC</vt:lpstr>
      <vt:lpstr>Европски механизам за цивилна заштита</vt:lpstr>
      <vt:lpstr>Системи за рано предупредување</vt:lpstr>
      <vt:lpstr>Информации</vt:lpstr>
      <vt:lpstr>ЕУЦПТ и ТАСТ</vt:lpstr>
      <vt:lpstr>Модули за цивилна заштита</vt:lpstr>
      <vt:lpstr>Модули за цивилна заштита</vt:lpstr>
      <vt:lpstr>Капацитетите се регистрирани во доброволен фонд на средства</vt:lpstr>
      <vt:lpstr>PowerPoint Presentation</vt:lpstr>
      <vt:lpstr>Програма за обука</vt:lpstr>
      <vt:lpstr>RescEU</vt:lpstr>
      <vt:lpstr>Коперникус</vt:lpstr>
      <vt:lpstr>Активирања</vt:lpstr>
      <vt:lpstr>Активирања – земјотреси во Албанија</vt:lpstr>
      <vt:lpstr>Активирања – Ковид 19</vt:lpstr>
      <vt:lpstr>Активирања – Ковид 19</vt:lpstr>
      <vt:lpstr>Активирања – земјотреси во Хрватска</vt:lpstr>
      <vt:lpstr> Ви благодариме за вниманието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Европски механизам за цивилна заштита</dc:title>
  <dc:creator>Aleksandar Cvetkovski</dc:creator>
  <cp:lastModifiedBy>Aleksandar Cvetkovski</cp:lastModifiedBy>
  <cp:revision>48</cp:revision>
  <dcterms:created xsi:type="dcterms:W3CDTF">2020-11-20T14:15:49Z</dcterms:created>
  <dcterms:modified xsi:type="dcterms:W3CDTF">2022-01-18T11:32:04Z</dcterms:modified>
</cp:coreProperties>
</file>