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handoutMasterIdLst>
    <p:handoutMasterId r:id="rId30"/>
  </p:handoutMasterIdLst>
  <p:sldIdLst>
    <p:sldId id="256" r:id="rId3"/>
    <p:sldId id="386" r:id="rId4"/>
    <p:sldId id="465" r:id="rId5"/>
    <p:sldId id="450" r:id="rId6"/>
    <p:sldId id="459" r:id="rId7"/>
    <p:sldId id="426" r:id="rId8"/>
    <p:sldId id="420" r:id="rId9"/>
    <p:sldId id="466" r:id="rId10"/>
    <p:sldId id="438" r:id="rId11"/>
    <p:sldId id="460" r:id="rId12"/>
    <p:sldId id="461" r:id="rId13"/>
    <p:sldId id="439" r:id="rId14"/>
    <p:sldId id="440" r:id="rId15"/>
    <p:sldId id="441" r:id="rId16"/>
    <p:sldId id="363" r:id="rId17"/>
    <p:sldId id="462" r:id="rId18"/>
    <p:sldId id="458" r:id="rId19"/>
    <p:sldId id="446" r:id="rId20"/>
    <p:sldId id="429" r:id="rId21"/>
    <p:sldId id="452" r:id="rId22"/>
    <p:sldId id="401" r:id="rId23"/>
    <p:sldId id="453" r:id="rId24"/>
    <p:sldId id="455" r:id="rId25"/>
    <p:sldId id="456" r:id="rId26"/>
    <p:sldId id="463" r:id="rId27"/>
    <p:sldId id="464" r:id="rId28"/>
  </p:sldIdLst>
  <p:sldSz cx="9144000" cy="6858000" type="screen4x3"/>
  <p:notesSz cx="6805613" cy="9944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99CCFF"/>
    <a:srgbClr val="FF9900"/>
    <a:srgbClr val="B87908"/>
    <a:srgbClr val="0033CC"/>
    <a:srgbClr val="0000FF"/>
    <a:srgbClr val="3166CF"/>
    <a:srgbClr val="2D5E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893" autoAdjust="0"/>
    <p:restoredTop sz="82721" autoAdjust="0"/>
  </p:normalViewPr>
  <p:slideViewPr>
    <p:cSldViewPr>
      <p:cViewPr varScale="1">
        <p:scale>
          <a:sx n="53" d="100"/>
          <a:sy n="53" d="100"/>
        </p:scale>
        <p:origin x="1264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5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3978" y="102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fif"/><Relationship Id="rId2" Type="http://schemas.openxmlformats.org/officeDocument/2006/relationships/image" Target="../media/image46.jfif"/><Relationship Id="rId1" Type="http://schemas.openxmlformats.org/officeDocument/2006/relationships/image" Target="../media/image45.jfif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fif"/><Relationship Id="rId2" Type="http://schemas.openxmlformats.org/officeDocument/2006/relationships/image" Target="../media/image46.jfif"/><Relationship Id="rId1" Type="http://schemas.openxmlformats.org/officeDocument/2006/relationships/image" Target="../media/image45.jf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742EED-A7C1-4B98-9C82-0EDFA0D147A5}" type="doc">
      <dgm:prSet loTypeId="urn:microsoft.com/office/officeart/2008/layout/AscendingPictureAccent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D48A65-1E6E-41BC-93BD-5CD6EC5AE104}">
      <dgm:prSet phldrT="[Text]"/>
      <dgm:spPr>
        <a:solidFill>
          <a:srgbClr val="009FBA"/>
        </a:solidFill>
      </dgm:spPr>
      <dgm:t>
        <a:bodyPr/>
        <a:lstStyle/>
        <a:p>
          <a:r>
            <a:rPr lang="en-US" dirty="0"/>
            <a:t>National capacities</a:t>
          </a:r>
        </a:p>
      </dgm:t>
    </dgm:pt>
    <dgm:pt modelId="{7F22AD18-B7BA-4F83-8A99-2D5CD8122F6A}" type="parTrans" cxnId="{94C30003-FD64-465F-B970-29B806EDFD1D}">
      <dgm:prSet/>
      <dgm:spPr/>
      <dgm:t>
        <a:bodyPr/>
        <a:lstStyle/>
        <a:p>
          <a:endParaRPr lang="en-US"/>
        </a:p>
      </dgm:t>
    </dgm:pt>
    <dgm:pt modelId="{93D7A86E-517B-43B2-946D-DC07B826817D}" type="sibTrans" cxnId="{94C30003-FD64-465F-B970-29B806EDFD1D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endParaRPr lang="en-US"/>
        </a:p>
      </dgm:t>
    </dgm:pt>
    <dgm:pt modelId="{12B2C8F1-9201-43DB-A43C-5794B8B08504}">
      <dgm:prSet phldrT="[Text]" custT="1"/>
      <dgm:spPr>
        <a:solidFill>
          <a:srgbClr val="3E6FD2"/>
        </a:solidFill>
      </dgm:spPr>
      <dgm:t>
        <a:bodyPr/>
        <a:lstStyle/>
        <a:p>
          <a:r>
            <a:rPr lang="en-US" sz="1600" dirty="0"/>
            <a:t>European Civil Protection Pool or spontaneous offers</a:t>
          </a:r>
        </a:p>
      </dgm:t>
    </dgm:pt>
    <dgm:pt modelId="{0F955F97-2F17-4243-A5DD-2038E66F89D5}" type="parTrans" cxnId="{A7154844-7684-48F4-973D-FD1F32DEA3D9}">
      <dgm:prSet/>
      <dgm:spPr/>
      <dgm:t>
        <a:bodyPr/>
        <a:lstStyle/>
        <a:p>
          <a:endParaRPr lang="en-US"/>
        </a:p>
      </dgm:t>
    </dgm:pt>
    <dgm:pt modelId="{B01D7DED-9033-4394-986D-71557E4DAD97}" type="sibTrans" cxnId="{A7154844-7684-48F4-973D-FD1F32DEA3D9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  <dgm:t>
        <a:bodyPr/>
        <a:lstStyle/>
        <a:p>
          <a:endParaRPr lang="en-US"/>
        </a:p>
      </dgm:t>
    </dgm:pt>
    <dgm:pt modelId="{41774B5A-A76E-49DD-B046-3B0665D55401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 err="1"/>
            <a:t>rescEU</a:t>
          </a:r>
          <a:endParaRPr lang="en-US" dirty="0"/>
        </a:p>
      </dgm:t>
    </dgm:pt>
    <dgm:pt modelId="{E61FD9D4-79A4-4D38-8D5D-8BC32B633A30}" type="parTrans" cxnId="{C852F5B6-617A-45E9-A75B-D244910F5782}">
      <dgm:prSet/>
      <dgm:spPr/>
      <dgm:t>
        <a:bodyPr/>
        <a:lstStyle/>
        <a:p>
          <a:endParaRPr lang="en-US"/>
        </a:p>
      </dgm:t>
    </dgm:pt>
    <dgm:pt modelId="{5E2BAAB5-5AD5-4523-B65A-E3B2BD76E5FD}" type="sibTrans" cxnId="{C852F5B6-617A-45E9-A75B-D244910F5782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4B68665-7C65-4233-A7EE-C355132BB762}" type="pres">
      <dgm:prSet presAssocID="{14742EED-A7C1-4B98-9C82-0EDFA0D147A5}" presName="Name0" presStyleCnt="0">
        <dgm:presLayoutVars>
          <dgm:chMax val="7"/>
          <dgm:chPref val="7"/>
          <dgm:dir/>
        </dgm:presLayoutVars>
      </dgm:prSet>
      <dgm:spPr/>
    </dgm:pt>
    <dgm:pt modelId="{739C010D-017F-4AE2-AD5A-EE9209A5B6D1}" type="pres">
      <dgm:prSet presAssocID="{14742EED-A7C1-4B98-9C82-0EDFA0D147A5}" presName="dot1" presStyleLbl="alignNode1" presStyleIdx="0" presStyleCnt="12"/>
      <dgm:spPr>
        <a:solidFill>
          <a:srgbClr val="0F5494"/>
        </a:solidFill>
      </dgm:spPr>
    </dgm:pt>
    <dgm:pt modelId="{1EFEB29F-B7D7-48E8-8A60-52AD0AA65178}" type="pres">
      <dgm:prSet presAssocID="{14742EED-A7C1-4B98-9C82-0EDFA0D147A5}" presName="dot2" presStyleLbl="alignNode1" presStyleIdx="1" presStyleCnt="12"/>
      <dgm:spPr>
        <a:solidFill>
          <a:srgbClr val="0F5494"/>
        </a:solidFill>
      </dgm:spPr>
    </dgm:pt>
    <dgm:pt modelId="{3220B9B7-FC15-4D6D-B74E-4EEDBD80F1F1}" type="pres">
      <dgm:prSet presAssocID="{14742EED-A7C1-4B98-9C82-0EDFA0D147A5}" presName="dot3" presStyleLbl="alignNode1" presStyleIdx="2" presStyleCnt="12"/>
      <dgm:spPr>
        <a:solidFill>
          <a:srgbClr val="0F5494"/>
        </a:solidFill>
      </dgm:spPr>
    </dgm:pt>
    <dgm:pt modelId="{68F4BC8E-0449-4D09-A212-1676A0EA27DD}" type="pres">
      <dgm:prSet presAssocID="{14742EED-A7C1-4B98-9C82-0EDFA0D147A5}" presName="dot4" presStyleLbl="alignNode1" presStyleIdx="3" presStyleCnt="12"/>
      <dgm:spPr>
        <a:solidFill>
          <a:srgbClr val="0F5494"/>
        </a:solidFill>
      </dgm:spPr>
    </dgm:pt>
    <dgm:pt modelId="{A8CAE772-52C2-4DB1-BD07-B7541688B976}" type="pres">
      <dgm:prSet presAssocID="{14742EED-A7C1-4B98-9C82-0EDFA0D147A5}" presName="dot5" presStyleLbl="alignNode1" presStyleIdx="4" presStyleCnt="12"/>
      <dgm:spPr>
        <a:solidFill>
          <a:srgbClr val="0F5494"/>
        </a:solidFill>
      </dgm:spPr>
    </dgm:pt>
    <dgm:pt modelId="{02D121C7-4DE7-42C7-9F86-A6CF9BC411D5}" type="pres">
      <dgm:prSet presAssocID="{14742EED-A7C1-4B98-9C82-0EDFA0D147A5}" presName="dotArrow1" presStyleLbl="alignNode1" presStyleIdx="5" presStyleCnt="12"/>
      <dgm:spPr>
        <a:solidFill>
          <a:srgbClr val="0F5494"/>
        </a:solidFill>
      </dgm:spPr>
    </dgm:pt>
    <dgm:pt modelId="{A1D53924-A200-4DD3-957B-9714B441CB9D}" type="pres">
      <dgm:prSet presAssocID="{14742EED-A7C1-4B98-9C82-0EDFA0D147A5}" presName="dotArrow2" presStyleLbl="alignNode1" presStyleIdx="6" presStyleCnt="12"/>
      <dgm:spPr>
        <a:solidFill>
          <a:srgbClr val="0F5494"/>
        </a:solidFill>
      </dgm:spPr>
    </dgm:pt>
    <dgm:pt modelId="{7E908B23-70CE-4E61-9BE0-EE058DE93F82}" type="pres">
      <dgm:prSet presAssocID="{14742EED-A7C1-4B98-9C82-0EDFA0D147A5}" presName="dotArrow3" presStyleLbl="alignNode1" presStyleIdx="7" presStyleCnt="12"/>
      <dgm:spPr>
        <a:solidFill>
          <a:srgbClr val="0F5494"/>
        </a:solidFill>
      </dgm:spPr>
    </dgm:pt>
    <dgm:pt modelId="{9F9B36D1-5990-4909-BEA6-98D16BBA932A}" type="pres">
      <dgm:prSet presAssocID="{14742EED-A7C1-4B98-9C82-0EDFA0D147A5}" presName="dotArrow4" presStyleLbl="alignNode1" presStyleIdx="8" presStyleCnt="12"/>
      <dgm:spPr>
        <a:solidFill>
          <a:srgbClr val="0F5494"/>
        </a:solidFill>
      </dgm:spPr>
    </dgm:pt>
    <dgm:pt modelId="{C5722CF6-2D1A-4CE1-AC8D-D9A3FA13748A}" type="pres">
      <dgm:prSet presAssocID="{14742EED-A7C1-4B98-9C82-0EDFA0D147A5}" presName="dotArrow5" presStyleLbl="alignNode1" presStyleIdx="9" presStyleCnt="12"/>
      <dgm:spPr>
        <a:solidFill>
          <a:srgbClr val="0F5494"/>
        </a:solidFill>
      </dgm:spPr>
    </dgm:pt>
    <dgm:pt modelId="{76031C3B-D72B-42EF-B101-D1509FD1CC40}" type="pres">
      <dgm:prSet presAssocID="{14742EED-A7C1-4B98-9C82-0EDFA0D147A5}" presName="dotArrow6" presStyleLbl="alignNode1" presStyleIdx="10" presStyleCnt="12"/>
      <dgm:spPr>
        <a:solidFill>
          <a:srgbClr val="0F5494"/>
        </a:solidFill>
      </dgm:spPr>
    </dgm:pt>
    <dgm:pt modelId="{965F032F-03C5-4D38-855D-A2D94BEEBD1F}" type="pres">
      <dgm:prSet presAssocID="{14742EED-A7C1-4B98-9C82-0EDFA0D147A5}" presName="dotArrow7" presStyleLbl="alignNode1" presStyleIdx="11" presStyleCnt="12"/>
      <dgm:spPr>
        <a:solidFill>
          <a:srgbClr val="0F5494"/>
        </a:solidFill>
      </dgm:spPr>
    </dgm:pt>
    <dgm:pt modelId="{028C153F-AE72-4DC8-A8AD-E8009BA92846}" type="pres">
      <dgm:prSet presAssocID="{BCD48A65-1E6E-41BC-93BD-5CD6EC5AE104}" presName="parTx1" presStyleLbl="node1" presStyleIdx="0" presStyleCnt="3"/>
      <dgm:spPr/>
    </dgm:pt>
    <dgm:pt modelId="{4CB4B359-F933-49BE-97E6-FDB7CDD39D69}" type="pres">
      <dgm:prSet presAssocID="{93D7A86E-517B-43B2-946D-DC07B826817D}" presName="picture1" presStyleCnt="0"/>
      <dgm:spPr/>
    </dgm:pt>
    <dgm:pt modelId="{CEAAC50A-E4EB-4B69-B369-908F30CF3E67}" type="pres">
      <dgm:prSet presAssocID="{93D7A86E-517B-43B2-946D-DC07B826817D}" presName="imageRepeatNode" presStyleLbl="fgImgPlace1" presStyleIdx="0" presStyleCnt="3"/>
      <dgm:spPr/>
    </dgm:pt>
    <dgm:pt modelId="{87A4A0D1-4D4B-4F9A-8018-DBF2AF85E283}" type="pres">
      <dgm:prSet presAssocID="{12B2C8F1-9201-43DB-A43C-5794B8B08504}" presName="parTx2" presStyleLbl="node1" presStyleIdx="1" presStyleCnt="3"/>
      <dgm:spPr/>
    </dgm:pt>
    <dgm:pt modelId="{F9A39D06-6DE2-449E-81EE-372905FA18D9}" type="pres">
      <dgm:prSet presAssocID="{B01D7DED-9033-4394-986D-71557E4DAD97}" presName="picture2" presStyleCnt="0"/>
      <dgm:spPr/>
    </dgm:pt>
    <dgm:pt modelId="{6F96CEE2-03B9-43D2-B435-95F663734D94}" type="pres">
      <dgm:prSet presAssocID="{B01D7DED-9033-4394-986D-71557E4DAD97}" presName="imageRepeatNode" presStyleLbl="fgImgPlace1" presStyleIdx="1" presStyleCnt="3"/>
      <dgm:spPr/>
    </dgm:pt>
    <dgm:pt modelId="{9A5E0BA5-1894-429F-8E4B-6CE16538EF9C}" type="pres">
      <dgm:prSet presAssocID="{41774B5A-A76E-49DD-B046-3B0665D55401}" presName="parTx3" presStyleLbl="node1" presStyleIdx="2" presStyleCnt="3"/>
      <dgm:spPr/>
    </dgm:pt>
    <dgm:pt modelId="{B67CD1E0-8D16-4D31-A8F3-0F2D74B2A55C}" type="pres">
      <dgm:prSet presAssocID="{5E2BAAB5-5AD5-4523-B65A-E3B2BD76E5FD}" presName="picture3" presStyleCnt="0"/>
      <dgm:spPr/>
    </dgm:pt>
    <dgm:pt modelId="{8346A9B0-7225-4B77-9F3B-EDB539592619}" type="pres">
      <dgm:prSet presAssocID="{5E2BAAB5-5AD5-4523-B65A-E3B2BD76E5FD}" presName="imageRepeatNode" presStyleLbl="fgImgPlace1" presStyleIdx="2" presStyleCnt="3"/>
      <dgm:spPr/>
    </dgm:pt>
  </dgm:ptLst>
  <dgm:cxnLst>
    <dgm:cxn modelId="{94C30003-FD64-465F-B970-29B806EDFD1D}" srcId="{14742EED-A7C1-4B98-9C82-0EDFA0D147A5}" destId="{BCD48A65-1E6E-41BC-93BD-5CD6EC5AE104}" srcOrd="0" destOrd="0" parTransId="{7F22AD18-B7BA-4F83-8A99-2D5CD8122F6A}" sibTransId="{93D7A86E-517B-43B2-946D-DC07B826817D}"/>
    <dgm:cxn modelId="{667EDE41-0058-4FE4-B509-479776230112}" type="presOf" srcId="{BCD48A65-1E6E-41BC-93BD-5CD6EC5AE104}" destId="{028C153F-AE72-4DC8-A8AD-E8009BA92846}" srcOrd="0" destOrd="0" presId="urn:microsoft.com/office/officeart/2008/layout/AscendingPictureAccentProcess"/>
    <dgm:cxn modelId="{A7154844-7684-48F4-973D-FD1F32DEA3D9}" srcId="{14742EED-A7C1-4B98-9C82-0EDFA0D147A5}" destId="{12B2C8F1-9201-43DB-A43C-5794B8B08504}" srcOrd="1" destOrd="0" parTransId="{0F955F97-2F17-4243-A5DD-2038E66F89D5}" sibTransId="{B01D7DED-9033-4394-986D-71557E4DAD97}"/>
    <dgm:cxn modelId="{9640896B-7148-412D-8A22-441C04DB60BD}" type="presOf" srcId="{B01D7DED-9033-4394-986D-71557E4DAD97}" destId="{6F96CEE2-03B9-43D2-B435-95F663734D94}" srcOrd="0" destOrd="0" presId="urn:microsoft.com/office/officeart/2008/layout/AscendingPictureAccentProcess"/>
    <dgm:cxn modelId="{22D8B06C-D353-4369-A0A7-0DE1ABDCB730}" type="presOf" srcId="{12B2C8F1-9201-43DB-A43C-5794B8B08504}" destId="{87A4A0D1-4D4B-4F9A-8018-DBF2AF85E283}" srcOrd="0" destOrd="0" presId="urn:microsoft.com/office/officeart/2008/layout/AscendingPictureAccentProcess"/>
    <dgm:cxn modelId="{0163E09F-3131-42FC-8105-085E505DC17E}" type="presOf" srcId="{5E2BAAB5-5AD5-4523-B65A-E3B2BD76E5FD}" destId="{8346A9B0-7225-4B77-9F3B-EDB539592619}" srcOrd="0" destOrd="0" presId="urn:microsoft.com/office/officeart/2008/layout/AscendingPictureAccentProcess"/>
    <dgm:cxn modelId="{C852F5B6-617A-45E9-A75B-D244910F5782}" srcId="{14742EED-A7C1-4B98-9C82-0EDFA0D147A5}" destId="{41774B5A-A76E-49DD-B046-3B0665D55401}" srcOrd="2" destOrd="0" parTransId="{E61FD9D4-79A4-4D38-8D5D-8BC32B633A30}" sibTransId="{5E2BAAB5-5AD5-4523-B65A-E3B2BD76E5FD}"/>
    <dgm:cxn modelId="{7040E4BB-43CA-479B-8AC4-1C4A4B0107D9}" type="presOf" srcId="{93D7A86E-517B-43B2-946D-DC07B826817D}" destId="{CEAAC50A-E4EB-4B69-B369-908F30CF3E67}" srcOrd="0" destOrd="0" presId="urn:microsoft.com/office/officeart/2008/layout/AscendingPictureAccentProcess"/>
    <dgm:cxn modelId="{F9D877E6-76D7-4459-ADDC-D8FF1D660B2A}" type="presOf" srcId="{14742EED-A7C1-4B98-9C82-0EDFA0D147A5}" destId="{A4B68665-7C65-4233-A7EE-C355132BB762}" srcOrd="0" destOrd="0" presId="urn:microsoft.com/office/officeart/2008/layout/AscendingPictureAccentProcess"/>
    <dgm:cxn modelId="{9C6A00EE-454D-4816-AA69-CE44168FCF8F}" type="presOf" srcId="{41774B5A-A76E-49DD-B046-3B0665D55401}" destId="{9A5E0BA5-1894-429F-8E4B-6CE16538EF9C}" srcOrd="0" destOrd="0" presId="urn:microsoft.com/office/officeart/2008/layout/AscendingPictureAccentProcess"/>
    <dgm:cxn modelId="{70657179-A3B8-4DDA-A2DA-03FE3FB64C0C}" type="presParOf" srcId="{A4B68665-7C65-4233-A7EE-C355132BB762}" destId="{739C010D-017F-4AE2-AD5A-EE9209A5B6D1}" srcOrd="0" destOrd="0" presId="urn:microsoft.com/office/officeart/2008/layout/AscendingPictureAccentProcess"/>
    <dgm:cxn modelId="{DE2A4C97-75DD-482E-86EB-42CB83CD81A9}" type="presParOf" srcId="{A4B68665-7C65-4233-A7EE-C355132BB762}" destId="{1EFEB29F-B7D7-48E8-8A60-52AD0AA65178}" srcOrd="1" destOrd="0" presId="urn:microsoft.com/office/officeart/2008/layout/AscendingPictureAccentProcess"/>
    <dgm:cxn modelId="{8D7D71F7-4102-4483-BB0F-ED3B8996FBFA}" type="presParOf" srcId="{A4B68665-7C65-4233-A7EE-C355132BB762}" destId="{3220B9B7-FC15-4D6D-B74E-4EEDBD80F1F1}" srcOrd="2" destOrd="0" presId="urn:microsoft.com/office/officeart/2008/layout/AscendingPictureAccentProcess"/>
    <dgm:cxn modelId="{91379B81-FE13-49BF-B4A8-FC0665054010}" type="presParOf" srcId="{A4B68665-7C65-4233-A7EE-C355132BB762}" destId="{68F4BC8E-0449-4D09-A212-1676A0EA27DD}" srcOrd="3" destOrd="0" presId="urn:microsoft.com/office/officeart/2008/layout/AscendingPictureAccentProcess"/>
    <dgm:cxn modelId="{EE3ED061-FFF1-410B-9F33-53DEA72C5784}" type="presParOf" srcId="{A4B68665-7C65-4233-A7EE-C355132BB762}" destId="{A8CAE772-52C2-4DB1-BD07-B7541688B976}" srcOrd="4" destOrd="0" presId="urn:microsoft.com/office/officeart/2008/layout/AscendingPictureAccentProcess"/>
    <dgm:cxn modelId="{14D9A704-EC1F-476B-8199-28E035A18B5D}" type="presParOf" srcId="{A4B68665-7C65-4233-A7EE-C355132BB762}" destId="{02D121C7-4DE7-42C7-9F86-A6CF9BC411D5}" srcOrd="5" destOrd="0" presId="urn:microsoft.com/office/officeart/2008/layout/AscendingPictureAccentProcess"/>
    <dgm:cxn modelId="{AEFC0EFB-8B0A-419A-8EEB-30AE5D9D1D11}" type="presParOf" srcId="{A4B68665-7C65-4233-A7EE-C355132BB762}" destId="{A1D53924-A200-4DD3-957B-9714B441CB9D}" srcOrd="6" destOrd="0" presId="urn:microsoft.com/office/officeart/2008/layout/AscendingPictureAccentProcess"/>
    <dgm:cxn modelId="{D2237C24-1DE3-408C-8624-F37BF8C5BEB3}" type="presParOf" srcId="{A4B68665-7C65-4233-A7EE-C355132BB762}" destId="{7E908B23-70CE-4E61-9BE0-EE058DE93F82}" srcOrd="7" destOrd="0" presId="urn:microsoft.com/office/officeart/2008/layout/AscendingPictureAccentProcess"/>
    <dgm:cxn modelId="{D1A7A6C5-4BC0-4E18-8174-A51B35FDD35A}" type="presParOf" srcId="{A4B68665-7C65-4233-A7EE-C355132BB762}" destId="{9F9B36D1-5990-4909-BEA6-98D16BBA932A}" srcOrd="8" destOrd="0" presId="urn:microsoft.com/office/officeart/2008/layout/AscendingPictureAccentProcess"/>
    <dgm:cxn modelId="{9B2EB1B4-649B-47BF-9F7F-13A2845F7D4F}" type="presParOf" srcId="{A4B68665-7C65-4233-A7EE-C355132BB762}" destId="{C5722CF6-2D1A-4CE1-AC8D-D9A3FA13748A}" srcOrd="9" destOrd="0" presId="urn:microsoft.com/office/officeart/2008/layout/AscendingPictureAccentProcess"/>
    <dgm:cxn modelId="{CC5054A5-6EA0-47C7-8C1A-C47D1BB578B0}" type="presParOf" srcId="{A4B68665-7C65-4233-A7EE-C355132BB762}" destId="{76031C3B-D72B-42EF-B101-D1509FD1CC40}" srcOrd="10" destOrd="0" presId="urn:microsoft.com/office/officeart/2008/layout/AscendingPictureAccentProcess"/>
    <dgm:cxn modelId="{46F59208-55F7-4704-9151-8FCE3EEF8C0A}" type="presParOf" srcId="{A4B68665-7C65-4233-A7EE-C355132BB762}" destId="{965F032F-03C5-4D38-855D-A2D94BEEBD1F}" srcOrd="11" destOrd="0" presId="urn:microsoft.com/office/officeart/2008/layout/AscendingPictureAccentProcess"/>
    <dgm:cxn modelId="{65BDC2C7-1FFF-4A6B-969A-095680D058E0}" type="presParOf" srcId="{A4B68665-7C65-4233-A7EE-C355132BB762}" destId="{028C153F-AE72-4DC8-A8AD-E8009BA92846}" srcOrd="12" destOrd="0" presId="urn:microsoft.com/office/officeart/2008/layout/AscendingPictureAccentProcess"/>
    <dgm:cxn modelId="{03AEA6D0-BA62-48E6-A043-8CBD17025986}" type="presParOf" srcId="{A4B68665-7C65-4233-A7EE-C355132BB762}" destId="{4CB4B359-F933-49BE-97E6-FDB7CDD39D69}" srcOrd="13" destOrd="0" presId="urn:microsoft.com/office/officeart/2008/layout/AscendingPictureAccentProcess"/>
    <dgm:cxn modelId="{03BE62DE-268F-4591-B873-E00FF5B96A43}" type="presParOf" srcId="{4CB4B359-F933-49BE-97E6-FDB7CDD39D69}" destId="{CEAAC50A-E4EB-4B69-B369-908F30CF3E67}" srcOrd="0" destOrd="0" presId="urn:microsoft.com/office/officeart/2008/layout/AscendingPictureAccentProcess"/>
    <dgm:cxn modelId="{3E4D9F2A-070F-41D9-BD73-2072AAEC17D1}" type="presParOf" srcId="{A4B68665-7C65-4233-A7EE-C355132BB762}" destId="{87A4A0D1-4D4B-4F9A-8018-DBF2AF85E283}" srcOrd="14" destOrd="0" presId="urn:microsoft.com/office/officeart/2008/layout/AscendingPictureAccentProcess"/>
    <dgm:cxn modelId="{D8BDDAED-0FF1-450B-B5EB-6F6EC7A1791A}" type="presParOf" srcId="{A4B68665-7C65-4233-A7EE-C355132BB762}" destId="{F9A39D06-6DE2-449E-81EE-372905FA18D9}" srcOrd="15" destOrd="0" presId="urn:microsoft.com/office/officeart/2008/layout/AscendingPictureAccentProcess"/>
    <dgm:cxn modelId="{F13BA54A-699B-49B2-9E74-A20381D993FF}" type="presParOf" srcId="{F9A39D06-6DE2-449E-81EE-372905FA18D9}" destId="{6F96CEE2-03B9-43D2-B435-95F663734D94}" srcOrd="0" destOrd="0" presId="urn:microsoft.com/office/officeart/2008/layout/AscendingPictureAccentProcess"/>
    <dgm:cxn modelId="{D83F7305-D338-4584-9561-896430DFFD33}" type="presParOf" srcId="{A4B68665-7C65-4233-A7EE-C355132BB762}" destId="{9A5E0BA5-1894-429F-8E4B-6CE16538EF9C}" srcOrd="16" destOrd="0" presId="urn:microsoft.com/office/officeart/2008/layout/AscendingPictureAccentProcess"/>
    <dgm:cxn modelId="{939B407C-F617-43C0-A73A-9B1B61E3F065}" type="presParOf" srcId="{A4B68665-7C65-4233-A7EE-C355132BB762}" destId="{B67CD1E0-8D16-4D31-A8F3-0F2D74B2A55C}" srcOrd="17" destOrd="0" presId="urn:microsoft.com/office/officeart/2008/layout/AscendingPictureAccentProcess"/>
    <dgm:cxn modelId="{093A3E63-A7EA-41B8-88D0-38D970922265}" type="presParOf" srcId="{B67CD1E0-8D16-4D31-A8F3-0F2D74B2A55C}" destId="{8346A9B0-7225-4B77-9F3B-EDB539592619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9C010D-017F-4AE2-AD5A-EE9209A5B6D1}">
      <dsp:nvSpPr>
        <dsp:cNvPr id="0" name=""/>
        <dsp:cNvSpPr/>
      </dsp:nvSpPr>
      <dsp:spPr>
        <a:xfrm>
          <a:off x="2377348" y="3393666"/>
          <a:ext cx="125351" cy="125351"/>
        </a:xfrm>
        <a:prstGeom prst="ellipse">
          <a:avLst/>
        </a:prstGeom>
        <a:solidFill>
          <a:srgbClr val="0F5494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FEB29F-B7D7-48E8-8A60-52AD0AA65178}">
      <dsp:nvSpPr>
        <dsp:cNvPr id="0" name=""/>
        <dsp:cNvSpPr/>
      </dsp:nvSpPr>
      <dsp:spPr>
        <a:xfrm>
          <a:off x="2141060" y="3507413"/>
          <a:ext cx="125351" cy="125351"/>
        </a:xfrm>
        <a:prstGeom prst="ellipse">
          <a:avLst/>
        </a:prstGeom>
        <a:solidFill>
          <a:srgbClr val="0F5494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20B9B7-FC15-4D6D-B74E-4EEDBD80F1F1}">
      <dsp:nvSpPr>
        <dsp:cNvPr id="0" name=""/>
        <dsp:cNvSpPr/>
      </dsp:nvSpPr>
      <dsp:spPr>
        <a:xfrm>
          <a:off x="1893490" y="3597260"/>
          <a:ext cx="125351" cy="125351"/>
        </a:xfrm>
        <a:prstGeom prst="ellipse">
          <a:avLst/>
        </a:prstGeom>
        <a:solidFill>
          <a:srgbClr val="0F5494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F4BC8E-0449-4D09-A212-1676A0EA27DD}">
      <dsp:nvSpPr>
        <dsp:cNvPr id="0" name=""/>
        <dsp:cNvSpPr/>
      </dsp:nvSpPr>
      <dsp:spPr>
        <a:xfrm>
          <a:off x="3511782" y="2076945"/>
          <a:ext cx="125351" cy="125351"/>
        </a:xfrm>
        <a:prstGeom prst="ellipse">
          <a:avLst/>
        </a:prstGeom>
        <a:solidFill>
          <a:srgbClr val="0F5494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CAE772-52C2-4DB1-BD07-B7541688B976}">
      <dsp:nvSpPr>
        <dsp:cNvPr id="0" name=""/>
        <dsp:cNvSpPr/>
      </dsp:nvSpPr>
      <dsp:spPr>
        <a:xfrm>
          <a:off x="3416515" y="2308422"/>
          <a:ext cx="125351" cy="125351"/>
        </a:xfrm>
        <a:prstGeom prst="ellipse">
          <a:avLst/>
        </a:prstGeom>
        <a:solidFill>
          <a:srgbClr val="0F5494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D121C7-4DE7-42C7-9F86-A6CF9BC411D5}">
      <dsp:nvSpPr>
        <dsp:cNvPr id="0" name=""/>
        <dsp:cNvSpPr/>
      </dsp:nvSpPr>
      <dsp:spPr>
        <a:xfrm>
          <a:off x="3348825" y="334447"/>
          <a:ext cx="125351" cy="125351"/>
        </a:xfrm>
        <a:prstGeom prst="ellipse">
          <a:avLst/>
        </a:prstGeom>
        <a:solidFill>
          <a:srgbClr val="0F5494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D53924-A200-4DD3-957B-9714B441CB9D}">
      <dsp:nvSpPr>
        <dsp:cNvPr id="0" name=""/>
        <dsp:cNvSpPr/>
      </dsp:nvSpPr>
      <dsp:spPr>
        <a:xfrm>
          <a:off x="3523064" y="223798"/>
          <a:ext cx="125351" cy="125351"/>
        </a:xfrm>
        <a:prstGeom prst="ellipse">
          <a:avLst/>
        </a:prstGeom>
        <a:solidFill>
          <a:srgbClr val="0F5494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E908B23-70CE-4E61-9BE0-EE058DE93F82}">
      <dsp:nvSpPr>
        <dsp:cNvPr id="0" name=""/>
        <dsp:cNvSpPr/>
      </dsp:nvSpPr>
      <dsp:spPr>
        <a:xfrm>
          <a:off x="3697303" y="113149"/>
          <a:ext cx="125351" cy="125351"/>
        </a:xfrm>
        <a:prstGeom prst="ellipse">
          <a:avLst/>
        </a:prstGeom>
        <a:solidFill>
          <a:srgbClr val="0F5494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9B36D1-5990-4909-BEA6-98D16BBA932A}">
      <dsp:nvSpPr>
        <dsp:cNvPr id="0" name=""/>
        <dsp:cNvSpPr/>
      </dsp:nvSpPr>
      <dsp:spPr>
        <a:xfrm>
          <a:off x="3871542" y="223798"/>
          <a:ext cx="125351" cy="125351"/>
        </a:xfrm>
        <a:prstGeom prst="ellipse">
          <a:avLst/>
        </a:prstGeom>
        <a:solidFill>
          <a:srgbClr val="0F5494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722CF6-2D1A-4CE1-AC8D-D9A3FA13748A}">
      <dsp:nvSpPr>
        <dsp:cNvPr id="0" name=""/>
        <dsp:cNvSpPr/>
      </dsp:nvSpPr>
      <dsp:spPr>
        <a:xfrm>
          <a:off x="4045781" y="334447"/>
          <a:ext cx="125351" cy="125351"/>
        </a:xfrm>
        <a:prstGeom prst="ellipse">
          <a:avLst/>
        </a:prstGeom>
        <a:solidFill>
          <a:srgbClr val="0F5494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031C3B-D72B-42EF-B101-D1509FD1CC40}">
      <dsp:nvSpPr>
        <dsp:cNvPr id="0" name=""/>
        <dsp:cNvSpPr/>
      </dsp:nvSpPr>
      <dsp:spPr>
        <a:xfrm>
          <a:off x="3697303" y="346397"/>
          <a:ext cx="125351" cy="125351"/>
        </a:xfrm>
        <a:prstGeom prst="ellipse">
          <a:avLst/>
        </a:prstGeom>
        <a:solidFill>
          <a:srgbClr val="0F5494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5F032F-03C5-4D38-855D-A2D94BEEBD1F}">
      <dsp:nvSpPr>
        <dsp:cNvPr id="0" name=""/>
        <dsp:cNvSpPr/>
      </dsp:nvSpPr>
      <dsp:spPr>
        <a:xfrm>
          <a:off x="3697303" y="580087"/>
          <a:ext cx="125351" cy="125351"/>
        </a:xfrm>
        <a:prstGeom prst="ellipse">
          <a:avLst/>
        </a:prstGeom>
        <a:solidFill>
          <a:srgbClr val="0F5494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8C153F-AE72-4DC8-A8AD-E8009BA92846}">
      <dsp:nvSpPr>
        <dsp:cNvPr id="0" name=""/>
        <dsp:cNvSpPr/>
      </dsp:nvSpPr>
      <dsp:spPr>
        <a:xfrm>
          <a:off x="1282400" y="3863972"/>
          <a:ext cx="2703839" cy="724971"/>
        </a:xfrm>
        <a:prstGeom prst="roundRect">
          <a:avLst/>
        </a:prstGeom>
        <a:solidFill>
          <a:srgbClr val="009FB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2313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National capacities</a:t>
          </a:r>
        </a:p>
      </dsp:txBody>
      <dsp:txXfrm>
        <a:off x="1317790" y="3899362"/>
        <a:ext cx="2633059" cy="654191"/>
      </dsp:txXfrm>
    </dsp:sp>
    <dsp:sp modelId="{CEAAC50A-E4EB-4B69-B369-908F30CF3E67}">
      <dsp:nvSpPr>
        <dsp:cNvPr id="0" name=""/>
        <dsp:cNvSpPr/>
      </dsp:nvSpPr>
      <dsp:spPr>
        <a:xfrm>
          <a:off x="532795" y="3153164"/>
          <a:ext cx="1253518" cy="125343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7A4A0D1-4D4B-4F9A-8018-DBF2AF85E283}">
      <dsp:nvSpPr>
        <dsp:cNvPr id="0" name=""/>
        <dsp:cNvSpPr/>
      </dsp:nvSpPr>
      <dsp:spPr>
        <a:xfrm>
          <a:off x="3021657" y="2922572"/>
          <a:ext cx="2703839" cy="724971"/>
        </a:xfrm>
        <a:prstGeom prst="roundRect">
          <a:avLst/>
        </a:prstGeom>
        <a:solidFill>
          <a:srgbClr val="3E6FD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2313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European Civil Protection Pool or spontaneous offers</a:t>
          </a:r>
        </a:p>
      </dsp:txBody>
      <dsp:txXfrm>
        <a:off x="3057047" y="2957962"/>
        <a:ext cx="2633059" cy="654191"/>
      </dsp:txXfrm>
    </dsp:sp>
    <dsp:sp modelId="{6F96CEE2-03B9-43D2-B435-95F663734D94}">
      <dsp:nvSpPr>
        <dsp:cNvPr id="0" name=""/>
        <dsp:cNvSpPr/>
      </dsp:nvSpPr>
      <dsp:spPr>
        <a:xfrm>
          <a:off x="2272052" y="2211764"/>
          <a:ext cx="1253518" cy="125343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A5E0BA5-1894-429F-8E4B-6CE16538EF9C}">
      <dsp:nvSpPr>
        <dsp:cNvPr id="0" name=""/>
        <dsp:cNvSpPr/>
      </dsp:nvSpPr>
      <dsp:spPr>
        <a:xfrm>
          <a:off x="3820148" y="1494759"/>
          <a:ext cx="2703839" cy="724971"/>
        </a:xfrm>
        <a:prstGeom prst="round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2313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rescEU</a:t>
          </a:r>
          <a:endParaRPr lang="en-US" sz="1800" kern="1200" dirty="0"/>
        </a:p>
      </dsp:txBody>
      <dsp:txXfrm>
        <a:off x="3855538" y="1530149"/>
        <a:ext cx="2633059" cy="654191"/>
      </dsp:txXfrm>
    </dsp:sp>
    <dsp:sp modelId="{8346A9B0-7225-4B77-9F3B-EDB539592619}">
      <dsp:nvSpPr>
        <dsp:cNvPr id="0" name=""/>
        <dsp:cNvSpPr/>
      </dsp:nvSpPr>
      <dsp:spPr>
        <a:xfrm>
          <a:off x="3070544" y="783951"/>
          <a:ext cx="1253518" cy="125343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2949575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63" tIns="45781" rIns="91563" bIns="45781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4453" y="2"/>
            <a:ext cx="2949575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63" tIns="45781" rIns="91563" bIns="45781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44040"/>
            <a:ext cx="2949575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63" tIns="45781" rIns="91563" bIns="45781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4453" y="9444040"/>
            <a:ext cx="2949575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63" tIns="45781" rIns="91563" bIns="45781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4E7962D6-4130-47F7-AFB3-421DF522636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9724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2949575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63" tIns="45781" rIns="91563" bIns="45781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453" y="2"/>
            <a:ext cx="2949575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63" tIns="45781" rIns="91563" bIns="45781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40" y="4722813"/>
            <a:ext cx="5445125" cy="447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63" tIns="45781" rIns="91563" bIns="457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44040"/>
            <a:ext cx="2949575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63" tIns="45781" rIns="91563" bIns="45781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453" y="9444040"/>
            <a:ext cx="2949575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63" tIns="45781" rIns="91563" bIns="45781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D315CF08-D52F-4CFE-A616-62C9CE9B2A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3099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5988" y="746125"/>
            <a:ext cx="4975225" cy="3730625"/>
          </a:xfrm>
          <a:prstGeom prst="rect">
            <a:avLst/>
          </a:prstGeom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1pPr>
            <a:lvl2pPr marL="742827" indent="-285703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2pPr>
            <a:lvl3pPr marL="1142812" indent="-228562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3pPr>
            <a:lvl4pPr marL="1599934" indent="-228562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4pPr>
            <a:lvl5pPr marL="2057059" indent="-228562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5pPr>
            <a:lvl6pPr marL="2514184" indent="-228562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6pPr>
            <a:lvl7pPr marL="2971308" indent="-228562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7pPr>
            <a:lvl8pPr marL="3428432" indent="-228562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8pPr>
            <a:lvl9pPr marL="3885558" indent="-228562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9pPr>
          </a:lstStyle>
          <a:p>
            <a:pPr eaLnBrk="1" hangingPunct="1"/>
            <a:fld id="{F92613B4-98ED-4461-A20A-0EECF9075C7D}" type="slidenum">
              <a:rPr lang="en-GB" altLang="en-US" sz="1200" b="0">
                <a:solidFill>
                  <a:schemeClr val="tx1"/>
                </a:solidFill>
                <a:latin typeface="Arial" pitchFamily="34" charset="0"/>
              </a:rPr>
              <a:pPr eaLnBrk="1" hangingPunct="1"/>
              <a:t>1</a:t>
            </a:fld>
            <a:endParaRPr lang="en-GB" altLang="en-US" sz="1200" b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354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5988" y="746125"/>
            <a:ext cx="4975225" cy="3730625"/>
          </a:xfrm>
          <a:prstGeom prst="rect">
            <a:avLst/>
          </a:prstGeom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1pPr>
            <a:lvl2pPr marL="742827" indent="-285703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2pPr>
            <a:lvl3pPr marL="1142812" indent="-228562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3pPr>
            <a:lvl4pPr marL="1599934" indent="-228562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4pPr>
            <a:lvl5pPr marL="2057059" indent="-228562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5pPr>
            <a:lvl6pPr marL="2514184" indent="-228562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6pPr>
            <a:lvl7pPr marL="2971308" indent="-228562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7pPr>
            <a:lvl8pPr marL="3428432" indent="-228562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8pPr>
            <a:lvl9pPr marL="3885558" indent="-228562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9pPr>
          </a:lstStyle>
          <a:p>
            <a:pPr eaLnBrk="1" hangingPunct="1"/>
            <a:fld id="{DE4868C9-5786-4DDD-AA32-DB0607B8CED4}" type="slidenum">
              <a:rPr lang="en-GB" altLang="en-US" sz="1200" b="0">
                <a:solidFill>
                  <a:schemeClr val="tx1"/>
                </a:solidFill>
                <a:latin typeface="Arial" pitchFamily="34" charset="0"/>
              </a:rPr>
              <a:pPr eaLnBrk="1" hangingPunct="1"/>
              <a:t>2</a:t>
            </a:fld>
            <a:endParaRPr lang="en-GB" altLang="en-US" sz="1200" b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892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245161" indent="-36796236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48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89784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46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79569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6B3CABC7-9FB0-45C9-98FA-B9CDDA006BB7}" type="slidenum">
              <a:rPr lang="hr-HR" sz="1200"/>
              <a:pPr/>
              <a:t>14</a:t>
            </a:fld>
            <a:endParaRPr lang="hr-HR" sz="1200"/>
          </a:p>
        </p:txBody>
      </p:sp>
    </p:spTree>
    <p:extLst>
      <p:ext uri="{BB962C8B-B14F-4D97-AF65-F5344CB8AC3E}">
        <p14:creationId xmlns:p14="http://schemas.microsoft.com/office/powerpoint/2010/main" val="2393682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75225" cy="3730625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15CF08-D52F-4CFE-A616-62C9CE9B2A02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149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5988" y="746125"/>
            <a:ext cx="4975225" cy="3730625"/>
          </a:xfrm>
          <a:prstGeom prst="rect">
            <a:avLst/>
          </a:prstGeom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xfrm>
            <a:off x="450852" y="4722813"/>
            <a:ext cx="5903913" cy="4475162"/>
          </a:xfrm>
          <a:noFill/>
        </p:spPr>
        <p:txBody>
          <a:bodyPr/>
          <a:lstStyle/>
          <a:p>
            <a:endParaRPr lang="en-GB" altLang="en-US">
              <a:latin typeface="Arial" pitchFamily="34" charset="0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1pPr>
            <a:lvl2pPr marL="742827" indent="-285703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2pPr>
            <a:lvl3pPr marL="1142812" indent="-228562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3pPr>
            <a:lvl4pPr marL="1599934" indent="-228562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4pPr>
            <a:lvl5pPr marL="2057059" indent="-228562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5pPr>
            <a:lvl6pPr marL="2514184" indent="-228562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6pPr>
            <a:lvl7pPr marL="2971308" indent="-228562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7pPr>
            <a:lvl8pPr marL="3428432" indent="-228562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8pPr>
            <a:lvl9pPr marL="3885558" indent="-228562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9pPr>
          </a:lstStyle>
          <a:p>
            <a:pPr eaLnBrk="1" hangingPunct="1"/>
            <a:fld id="{32CCD385-8457-46DB-B172-8DED9D8003A8}" type="slidenum">
              <a:rPr lang="en-GB" altLang="en-US" sz="1200" b="0">
                <a:solidFill>
                  <a:schemeClr val="tx1"/>
                </a:solidFill>
                <a:latin typeface="Arial" pitchFamily="34" charset="0"/>
              </a:rPr>
              <a:pPr eaLnBrk="1" hangingPunct="1"/>
              <a:t>19</a:t>
            </a:fld>
            <a:endParaRPr lang="en-GB" altLang="en-US" sz="1200" b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805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002060"/>
              </a:buClr>
              <a:defRPr/>
            </a:pPr>
            <a:endParaRPr lang="fr-BE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10372B-BCAB-4FDE-B7CD-2827DA0F1197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983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267200" y="6659563"/>
            <a:ext cx="611188" cy="215900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95738" y="2565400"/>
            <a:ext cx="5040312" cy="790575"/>
          </a:xfrm>
        </p:spPr>
        <p:txBody>
          <a:bodyPr/>
          <a:lstStyle>
            <a:lvl1pPr marL="3175">
              <a:defRPr sz="7600">
                <a:solidFill>
                  <a:srgbClr val="FFD624"/>
                </a:solidFill>
              </a:defRPr>
            </a:lvl1pPr>
          </a:lstStyle>
          <a:p>
            <a:pPr lvl="0"/>
            <a:r>
              <a:rPr lang="fr-BE" noProof="0"/>
              <a:t>Title</a:t>
            </a:r>
            <a:endParaRPr lang="en-GB" noProof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11188" y="3716338"/>
            <a:ext cx="8532812" cy="1728787"/>
          </a:xfrm>
        </p:spPr>
        <p:txBody>
          <a:bodyPr/>
          <a:lstStyle>
            <a:lvl1pPr marL="0" indent="0">
              <a:buFontTx/>
              <a:buNone/>
              <a:defRPr sz="30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BE" noProof="0"/>
              <a:t>Subtitle</a:t>
            </a:r>
            <a:endParaRPr lang="en-GB" noProof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0D703294-ACB3-40B4-B7B8-1A7C963120D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773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9C62D-EA93-40B2-A9C9-6A6B4DAA04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468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3" y="1339850"/>
            <a:ext cx="2071687" cy="46815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1339850"/>
            <a:ext cx="6067425" cy="46815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BF530-A280-4EE8-B8DD-45A6F84462C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818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267200" y="6659563"/>
            <a:ext cx="611188" cy="215900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95738" y="2565400"/>
            <a:ext cx="5040312" cy="790575"/>
          </a:xfrm>
        </p:spPr>
        <p:txBody>
          <a:bodyPr/>
          <a:lstStyle>
            <a:lvl1pPr marL="3175">
              <a:defRPr sz="7600">
                <a:solidFill>
                  <a:srgbClr val="FFD624"/>
                </a:solidFill>
              </a:defRPr>
            </a:lvl1pPr>
          </a:lstStyle>
          <a:p>
            <a:pPr lvl="0"/>
            <a:r>
              <a:rPr lang="fr-BE" noProof="0"/>
              <a:t>Title</a:t>
            </a:r>
            <a:endParaRPr lang="en-GB" noProof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11188" y="3716338"/>
            <a:ext cx="8532812" cy="1728787"/>
          </a:xfrm>
        </p:spPr>
        <p:txBody>
          <a:bodyPr/>
          <a:lstStyle>
            <a:lvl1pPr marL="0" indent="0">
              <a:buFontTx/>
              <a:buNone/>
              <a:defRPr sz="30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BE" noProof="0"/>
              <a:t>Subtitle</a:t>
            </a:r>
            <a:endParaRPr lang="en-GB" noProof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200" b="1">
                <a:solidFill>
                  <a:srgbClr val="FFFFFF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rgbClr val="FFFFFF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FFFFFF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742CB1D1-A9B1-44F3-A349-8B097E21F6C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234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B3EA6CD-169E-44A0-B14C-F46E5545D84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154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12CC8F3-22AB-4F49-9B63-9645A39722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0895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92375"/>
            <a:ext cx="4038600" cy="3529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92375"/>
            <a:ext cx="4038600" cy="3529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921E1CB-D262-45EF-AC21-5B666A6CB43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394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E438B29-E3A9-42D5-BA0F-AA78D1096F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0928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A7CA335-03BB-45B9-82CA-72D8ED982C3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2811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8E63D08-9922-4A66-AE3E-3DD17E7856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37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665FE68-0869-466D-8B66-AF729028FB3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616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B4763-0317-4806-A353-D2BD997E17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4839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E57FEFD-A414-4A5E-80D9-FFC5448862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6500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0E29E24-A1C5-4A67-B806-B7C0136123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0324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3" y="1339850"/>
            <a:ext cx="2071687" cy="46815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1339850"/>
            <a:ext cx="6067425" cy="46815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FF0DCA4-D4A6-48E8-AD80-8C3F736C02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6528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262438" y="6669088"/>
            <a:ext cx="596900" cy="198437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1556275"/>
            <a:ext cx="8229600" cy="9366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633788"/>
          </a:xfrm>
        </p:spPr>
        <p:txBody>
          <a:bodyPr/>
          <a:lstStyle>
            <a:lvl1pPr marL="342900" indent="-342900">
              <a:buClr>
                <a:srgbClr val="0F5494"/>
              </a:buClr>
              <a:buFont typeface="Arial" pitchFamily="34" charset="0"/>
              <a:buChar char="•"/>
              <a:defRPr i="0"/>
            </a:lvl1pPr>
            <a:lvl2pPr>
              <a:buClr>
                <a:srgbClr val="0F5494"/>
              </a:buCl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37288"/>
            <a:ext cx="2895600" cy="4841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C5BEB-3C0F-44B0-A1A4-14FB9162AA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240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155BE-FD48-49FE-ABA8-823E86CA57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109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92375"/>
            <a:ext cx="4038600" cy="3529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92375"/>
            <a:ext cx="4038600" cy="3529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4492E-AD11-4DC7-8E50-2C3916C5783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1218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08DE7-7A9B-4F90-87A2-C48245F670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7920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73366-7004-4EB7-B25B-CF06DA9A05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6" name="Picture 11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88640"/>
            <a:ext cx="600075" cy="564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10" descr="C:\Users\Schropetz\AppData\Local\Microsoft\Windows\INetCache\Content.Word\command logo.png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905" y="7041"/>
            <a:ext cx="1826895" cy="7600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7251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6F166-E115-44A5-AA5D-1160CFA6A92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497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BCDFF-4FCF-4C7D-BB46-F9DFF68506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294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4B925-7F59-46F4-B2D6-27808ADD57F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648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339850"/>
            <a:ext cx="82296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492375"/>
            <a:ext cx="8229600" cy="35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 altLang="en-US"/>
              <a:t>Second level</a:t>
            </a:r>
            <a:endParaRPr lang="en-GB" altLang="en-US"/>
          </a:p>
          <a:p>
            <a:pPr lvl="1"/>
            <a:r>
              <a:rPr lang="en-GB" altLang="en-US"/>
              <a:t>Third level</a:t>
            </a:r>
          </a:p>
          <a:p>
            <a:pPr lvl="2"/>
            <a:r>
              <a:rPr lang="en-GB" altLang="en-US"/>
              <a:t>- Fourth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ABC0490A-8F8E-4A34-9F41-94E5DD0F3F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339850"/>
            <a:ext cx="82296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Title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492375"/>
            <a:ext cx="8229600" cy="35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 altLang="en-US"/>
              <a:t>Second level</a:t>
            </a:r>
            <a:endParaRPr lang="en-GB" altLang="en-US"/>
          </a:p>
          <a:p>
            <a:pPr lvl="1"/>
            <a:r>
              <a:rPr lang="en-GB" altLang="en-US"/>
              <a:t>Third level</a:t>
            </a:r>
          </a:p>
          <a:p>
            <a:pPr lvl="2"/>
            <a:r>
              <a:rPr lang="en-GB" altLang="en-US"/>
              <a:t>- Fourth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1F4F64CE-E275-4E00-9671-041364BB756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4262438" y="6659563"/>
            <a:ext cx="611187" cy="198437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sz="1800" b="0">
              <a:solidFill>
                <a:srgbClr val="FFFFFF"/>
              </a:solidFill>
            </a:endParaRPr>
          </a:p>
        </p:txBody>
      </p:sp>
      <p:pic>
        <p:nvPicPr>
          <p:cNvPr id="16" name="Picture 11"/>
          <p:cNvPicPr/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871" y="168275"/>
            <a:ext cx="792745" cy="617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0" descr="C:\Users\Schropetz\AppData\Local\Microsoft\Windows\INetCache\Content.Word\command logo.png"/>
          <p:cNvPicPr/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6245"/>
            <a:ext cx="1826895" cy="76009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5" Type="http://schemas.openxmlformats.org/officeDocument/2006/relationships/hyperlink" Target="http://www.meteoalarm.eu/" TargetMode="Externa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Grp="1" noChangeArrowheads="1"/>
          </p:cNvSpPr>
          <p:nvPr>
            <p:ph type="ctrTitle"/>
          </p:nvPr>
        </p:nvSpPr>
        <p:spPr>
          <a:xfrm>
            <a:off x="-8934" y="2912163"/>
            <a:ext cx="9144000" cy="1366837"/>
          </a:xfrm>
        </p:spPr>
        <p:txBody>
          <a:bodyPr/>
          <a:lstStyle/>
          <a:p>
            <a:pPr indent="0" algn="ctr" eaLnBrk="1" hangingPunct="1"/>
            <a:r>
              <a:rPr lang="fr-BE" altLang="en-US" sz="4000" dirty="0">
                <a:solidFill>
                  <a:srgbClr val="0070C0"/>
                </a:solidFill>
              </a:rPr>
              <a:t>European Civil Protection </a:t>
            </a:r>
            <a:r>
              <a:rPr lang="fr-BE" altLang="en-US" sz="4000" dirty="0" err="1">
                <a:solidFill>
                  <a:srgbClr val="0070C0"/>
                </a:solidFill>
              </a:rPr>
              <a:t>Mechanism</a:t>
            </a:r>
            <a:r>
              <a:rPr lang="fr-BE" altLang="en-US" sz="4000" dirty="0">
                <a:solidFill>
                  <a:srgbClr val="0070C0"/>
                </a:solidFill>
              </a:rPr>
              <a:t> </a:t>
            </a:r>
            <a:endParaRPr lang="en-GB" altLang="en-US" sz="4000" dirty="0">
              <a:solidFill>
                <a:srgbClr val="0070C0"/>
              </a:solidFill>
            </a:endParaRPr>
          </a:p>
        </p:txBody>
      </p:sp>
      <p:pic>
        <p:nvPicPr>
          <p:cNvPr id="27651" name="Picture 7" descr="LOGO_EUCP_reflej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689" y="4274824"/>
            <a:ext cx="1727720" cy="2467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449050"/>
            <a:ext cx="1656184" cy="1571684"/>
          </a:xfrm>
          <a:prstGeom prst="rect">
            <a:avLst/>
          </a:prstGeom>
        </p:spPr>
      </p:pic>
      <p:pic>
        <p:nvPicPr>
          <p:cNvPr id="6" name="Picture 10" descr="C:\Users\Schropetz\AppData\Local\Microsoft\Windows\INetCache\Content.Word\command logo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692696"/>
            <a:ext cx="2232248" cy="1224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5C906EDA-73B7-C043-AD76-B4C9A0DC7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19"/>
            <a:ext cx="9144000" cy="575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33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9A7A43-0FA6-1042-8B49-F745E41B7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417145"/>
            <a:ext cx="8308384" cy="4604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686BD5-705D-C443-870D-8DB7EE838BB4}"/>
              </a:ext>
            </a:extLst>
          </p:cNvPr>
          <p:cNvSpPr txBox="1"/>
          <p:nvPr/>
        </p:nvSpPr>
        <p:spPr>
          <a:xfrm>
            <a:off x="6876256" y="6032321"/>
            <a:ext cx="18471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>
                <a:solidFill>
                  <a:srgbClr val="002060"/>
                </a:solidFill>
              </a:rPr>
              <a:t>as of 12 July 2020</a:t>
            </a:r>
          </a:p>
        </p:txBody>
      </p:sp>
    </p:spTree>
    <p:extLst>
      <p:ext uri="{BB962C8B-B14F-4D97-AF65-F5344CB8AC3E}">
        <p14:creationId xmlns:p14="http://schemas.microsoft.com/office/powerpoint/2010/main" val="3904488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074738"/>
            <a:ext cx="8229600" cy="936625"/>
          </a:xfrm>
        </p:spPr>
        <p:txBody>
          <a:bodyPr/>
          <a:lstStyle/>
          <a:p>
            <a:pPr indent="0" eaLnBrk="1" hangingPunct="1"/>
            <a:r>
              <a:rPr lang="en-GB" altLang="en-US" sz="2500"/>
              <a:t>Monitoring tools</a:t>
            </a:r>
            <a:endParaRPr lang="fr-BE" altLang="en-US" sz="2500"/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770063"/>
            <a:ext cx="3097212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00" y="1773238"/>
            <a:ext cx="24987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1225" y="1773238"/>
            <a:ext cx="2424113" cy="211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2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4075" y="4433888"/>
            <a:ext cx="2511425" cy="200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4635500" y="4543425"/>
            <a:ext cx="1979613" cy="1789113"/>
            <a:chOff x="0" y="2596"/>
            <a:chExt cx="1815" cy="1724"/>
          </a:xfrm>
        </p:grpSpPr>
        <p:pic>
          <p:nvPicPr>
            <p:cNvPr id="12" name="Picture 14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62"/>
              <a:ext cx="1815" cy="1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15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" y="2596"/>
              <a:ext cx="1791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395288" y="3884613"/>
            <a:ext cx="23749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175"/>
            <a:r>
              <a:rPr lang="en-US" altLang="en-US" sz="1400">
                <a:solidFill>
                  <a:srgbClr val="0F5494"/>
                </a:solidFill>
              </a:rPr>
              <a:t>GDACS: </a:t>
            </a:r>
            <a:r>
              <a:rPr lang="en-GB" altLang="en-US" sz="1400" b="0">
                <a:solidFill>
                  <a:srgbClr val="0954C3"/>
                </a:solidFill>
              </a:rPr>
              <a:t>Global Disaster Alert And Coordination System</a:t>
            </a:r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3887788" y="3860800"/>
            <a:ext cx="5256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175"/>
            <a:r>
              <a:rPr lang="en-US" altLang="en-US" sz="1400">
                <a:solidFill>
                  <a:srgbClr val="0F5494"/>
                </a:solidFill>
              </a:rPr>
              <a:t>EFAS - European Flood Awareness System: </a:t>
            </a:r>
            <a:r>
              <a:rPr lang="en-GB" altLang="en-US" sz="1400" b="0">
                <a:solidFill>
                  <a:srgbClr val="0954C3"/>
                </a:solidFill>
              </a:rPr>
              <a:t>Floods forecasting and Flood alerts</a:t>
            </a:r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0" y="5037138"/>
            <a:ext cx="2374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175"/>
            <a:r>
              <a:rPr lang="en-US" altLang="en-US" sz="1400">
                <a:solidFill>
                  <a:srgbClr val="0F5494"/>
                </a:solidFill>
              </a:rPr>
              <a:t>Weather monitoring</a:t>
            </a:r>
            <a:endParaRPr lang="en-GB" altLang="en-US" sz="1400" b="0">
              <a:solidFill>
                <a:srgbClr val="0954C3"/>
              </a:solidFill>
            </a:endParaRPr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6769100" y="4795838"/>
            <a:ext cx="2374900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175"/>
            <a:r>
              <a:rPr lang="en-US" altLang="en-US" sz="1400">
                <a:solidFill>
                  <a:srgbClr val="0F5494"/>
                </a:solidFill>
              </a:rPr>
              <a:t>EFFIS – European Forest Fire Information System: </a:t>
            </a:r>
            <a:r>
              <a:rPr lang="en-GB" altLang="en-US" sz="1400" b="0">
                <a:solidFill>
                  <a:srgbClr val="0954C3"/>
                </a:solidFill>
              </a:rPr>
              <a:t>Fires forecasting</a:t>
            </a:r>
          </a:p>
          <a:p>
            <a:pPr marL="3175"/>
            <a:endParaRPr lang="en-GB" altLang="en-US" sz="1400" b="0">
              <a:solidFill>
                <a:srgbClr val="0954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624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58" y="908719"/>
            <a:ext cx="8986283" cy="546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79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D41C327B-C9BC-DE40-957A-90309B6F4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92"/>
            <a:ext cx="9144000" cy="64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21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0F63C-1096-504D-B939-73E700DCB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6A7C8D9A-88E5-4D3F-9003-44E49BDCF185}" type="slidenum"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</a:rPr>
              <a:pPr>
                <a:spcAft>
                  <a:spcPts val="600"/>
                </a:spcAft>
                <a:defRPr/>
              </a:pPr>
              <a:t>15</a:t>
            </a:fld>
            <a:endParaRPr lang="en-US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pic>
        <p:nvPicPr>
          <p:cNvPr id="5" name="Picture Placeholder 34">
            <a:extLst>
              <a:ext uri="{FF2B5EF4-FFF2-40B4-BE49-F238E27FC236}">
                <a16:creationId xmlns:a16="http://schemas.microsoft.com/office/drawing/2014/main" id="{75DD4D3E-125E-DB48-AC3F-48DDA5F54A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" b="86"/>
          <a:stretch>
            <a:fillRect/>
          </a:stretch>
        </p:blipFill>
        <p:spPr>
          <a:xfrm>
            <a:off x="6203266" y="2461309"/>
            <a:ext cx="2037160" cy="13549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Placeholder 33">
            <a:extLst>
              <a:ext uri="{FF2B5EF4-FFF2-40B4-BE49-F238E27FC236}">
                <a16:creationId xmlns:a16="http://schemas.microsoft.com/office/drawing/2014/main" id="{D22F0048-9191-0A40-83C4-73C89975C3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6" b="5646"/>
          <a:stretch>
            <a:fillRect/>
          </a:stretch>
        </p:blipFill>
        <p:spPr>
          <a:xfrm>
            <a:off x="3481902" y="4374260"/>
            <a:ext cx="2038350" cy="13561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 Placeholder 24">
            <a:extLst>
              <a:ext uri="{FF2B5EF4-FFF2-40B4-BE49-F238E27FC236}">
                <a16:creationId xmlns:a16="http://schemas.microsoft.com/office/drawing/2014/main" id="{FBB8CA51-9473-3B4C-843A-435A759CB377}"/>
              </a:ext>
            </a:extLst>
          </p:cNvPr>
          <p:cNvSpPr txBox="1">
            <a:spLocks/>
          </p:cNvSpPr>
          <p:nvPr/>
        </p:nvSpPr>
        <p:spPr>
          <a:xfrm>
            <a:off x="745537" y="3834878"/>
            <a:ext cx="2002169" cy="35416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IE" b="1" i="0" kern="0">
                <a:solidFill>
                  <a:schemeClr val="tx1"/>
                </a:solidFill>
              </a:rPr>
              <a:t>Repatriations</a:t>
            </a:r>
            <a:endParaRPr lang="en-GB" b="1" i="0" kern="0" dirty="0">
              <a:solidFill>
                <a:schemeClr val="tx1"/>
              </a:solidFill>
            </a:endParaRPr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57A63ABB-3170-384C-B683-63F88251F675}"/>
              </a:ext>
            </a:extLst>
          </p:cNvPr>
          <p:cNvSpPr txBox="1">
            <a:spLocks/>
          </p:cNvSpPr>
          <p:nvPr/>
        </p:nvSpPr>
        <p:spPr>
          <a:xfrm>
            <a:off x="3481902" y="3844178"/>
            <a:ext cx="2002169" cy="354164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6750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1500" b="1" dirty="0"/>
              <a:t>In-kind assistance</a:t>
            </a:r>
            <a:endParaRPr lang="en-GB" sz="1500" b="1" dirty="0"/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EBD26D8A-9A68-984B-899A-48A7E24F75E9}"/>
              </a:ext>
            </a:extLst>
          </p:cNvPr>
          <p:cNvSpPr txBox="1">
            <a:spLocks/>
          </p:cNvSpPr>
          <p:nvPr/>
        </p:nvSpPr>
        <p:spPr>
          <a:xfrm>
            <a:off x="3499993" y="5739132"/>
            <a:ext cx="2002169" cy="354164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6750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1500" b="1" dirty="0"/>
              <a:t>Medical teams</a:t>
            </a:r>
            <a:endParaRPr lang="en-GB" sz="1500" b="1" dirty="0"/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780B1732-40EB-C24E-9478-5CCB7E05844A}"/>
              </a:ext>
            </a:extLst>
          </p:cNvPr>
          <p:cNvSpPr txBox="1">
            <a:spLocks/>
          </p:cNvSpPr>
          <p:nvPr/>
        </p:nvSpPr>
        <p:spPr>
          <a:xfrm>
            <a:off x="6218267" y="3844178"/>
            <a:ext cx="2002169" cy="354164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6750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1500" b="1" dirty="0"/>
              <a:t>rescEU</a:t>
            </a:r>
            <a:endParaRPr lang="en-GB" sz="1500" b="1" dirty="0"/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637059B6-4AF1-2644-9CD3-0642E5036A87}"/>
              </a:ext>
            </a:extLst>
          </p:cNvPr>
          <p:cNvSpPr txBox="1">
            <a:spLocks/>
          </p:cNvSpPr>
          <p:nvPr/>
        </p:nvSpPr>
        <p:spPr>
          <a:xfrm>
            <a:off x="745537" y="5730381"/>
            <a:ext cx="2002169" cy="354164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6750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1500" b="1" dirty="0"/>
              <a:t>Humanitarian cargo</a:t>
            </a:r>
            <a:endParaRPr lang="en-GB" sz="15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69284C-A80C-D949-95E6-F8AF1EFAA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076" y="4374339"/>
            <a:ext cx="2038350" cy="1356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AA8ECF86-4C9A-DA4B-89FA-FA6F930B5181}"/>
              </a:ext>
            </a:extLst>
          </p:cNvPr>
          <p:cNvSpPr txBox="1">
            <a:spLocks/>
          </p:cNvSpPr>
          <p:nvPr/>
        </p:nvSpPr>
        <p:spPr>
          <a:xfrm>
            <a:off x="6614268" y="5720493"/>
            <a:ext cx="2002169" cy="354164"/>
          </a:xfrm>
          <a:prstGeom prst="rect">
            <a:avLst/>
          </a:prstGeom>
          <a:noFill/>
        </p:spPr>
        <p:txBody>
          <a:bodyPr vert="horz" lIns="68580" tIns="6750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E" sz="1500" b="1" dirty="0"/>
              <a:t>Coordination</a:t>
            </a:r>
            <a:endParaRPr lang="en-GB" sz="15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5356DD7-F2D6-7847-AC15-59A0F6E827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87" y="4374339"/>
            <a:ext cx="2034618" cy="1356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3AE943-317A-894B-994F-BE82D62710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86" y="2459701"/>
            <a:ext cx="2053616" cy="13751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81793A-9401-AD40-B9F0-DA8858DDC1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7"/>
          <a:stretch/>
        </p:blipFill>
        <p:spPr>
          <a:xfrm>
            <a:off x="3477629" y="2455431"/>
            <a:ext cx="2029515" cy="1379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Title 3">
            <a:extLst>
              <a:ext uri="{FF2B5EF4-FFF2-40B4-BE49-F238E27FC236}">
                <a16:creationId xmlns:a16="http://schemas.microsoft.com/office/drawing/2014/main" id="{E30EA55C-C774-094E-8724-080D0474A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586" y="1219110"/>
            <a:ext cx="7886700" cy="782357"/>
          </a:xfrm>
        </p:spPr>
        <p:txBody>
          <a:bodyPr/>
          <a:lstStyle/>
          <a:p>
            <a:pPr algn="ctr"/>
            <a:r>
              <a:rPr lang="en-IE" b="1" dirty="0"/>
              <a:t>UCPM response for COVID-19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108089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0B268E0E-BA5D-6D49-8A84-DEE44DF48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6" y="836712"/>
            <a:ext cx="8870722" cy="561662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0F63C-1096-504D-B939-73E700DCB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6A7C8D9A-88E5-4D3F-9003-44E49BDCF185}" type="slidenum"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</a:rPr>
              <a:pPr>
                <a:spcAft>
                  <a:spcPts val="600"/>
                </a:spcAft>
                <a:defRPr/>
              </a:pPr>
              <a:t>16</a:t>
            </a:fld>
            <a:endParaRPr lang="en-US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7402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23938" y="2996853"/>
            <a:ext cx="64801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3175">
              <a:spcBef>
                <a:spcPct val="20000"/>
              </a:spcBef>
              <a:buChar char="•"/>
              <a:defRPr sz="3200">
                <a:solidFill>
                  <a:srgbClr val="0954C3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954C3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954C3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954C3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954C3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954C3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954C3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954C3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954C3"/>
                </a:solidFill>
                <a:latin typeface="Tahoma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7600">
              <a:solidFill>
                <a:srgbClr val="FFD624"/>
              </a:solidFill>
              <a:latin typeface="Verdana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311275" y="2565053"/>
            <a:ext cx="72072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3175">
              <a:spcBef>
                <a:spcPct val="20000"/>
              </a:spcBef>
              <a:buChar char="•"/>
              <a:defRPr sz="3200">
                <a:solidFill>
                  <a:srgbClr val="0954C3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954C3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954C3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954C3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954C3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954C3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954C3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954C3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954C3"/>
                </a:solidFill>
                <a:latin typeface="Tahoma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7600">
              <a:solidFill>
                <a:srgbClr val="FFD624"/>
              </a:solidFill>
              <a:latin typeface="Verdana" charset="0"/>
            </a:endParaRPr>
          </a:p>
        </p:txBody>
      </p:sp>
      <p:cxnSp>
        <p:nvCxnSpPr>
          <p:cNvPr id="18" name="AutoShape 28"/>
          <p:cNvCxnSpPr>
            <a:cxnSpLocks noChangeShapeType="1"/>
            <a:stCxn id="32" idx="2"/>
          </p:cNvCxnSpPr>
          <p:nvPr/>
        </p:nvCxnSpPr>
        <p:spPr bwMode="auto">
          <a:xfrm>
            <a:off x="4141788" y="3110309"/>
            <a:ext cx="3175" cy="1014413"/>
          </a:xfrm>
          <a:prstGeom prst="straightConnector1">
            <a:avLst/>
          </a:prstGeom>
          <a:noFill/>
          <a:ln w="25400">
            <a:solidFill>
              <a:srgbClr val="00569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1844675" y="5909072"/>
            <a:ext cx="4578350" cy="976312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fr-FR" altLang="en-US" sz="18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1844675" y="3164284"/>
            <a:ext cx="4578350" cy="2738438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fr-FR" altLang="en-US" sz="18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1844675" y="2332434"/>
            <a:ext cx="4578350" cy="827088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fr-FR" altLang="en-US" sz="18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1854200" y="2340372"/>
            <a:ext cx="1352550" cy="2746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GB" sz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pitchFamily="34" charset="-128"/>
                <a:cs typeface="Arial" charset="0"/>
              </a:rPr>
              <a:t>INTRODUCTION</a:t>
            </a: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1854200" y="3175397"/>
            <a:ext cx="1293813" cy="2746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GB" sz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pitchFamily="34" charset="-128"/>
                <a:cs typeface="Arial" charset="0"/>
              </a:rPr>
              <a:t>OPERATIONAL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854200" y="5913834"/>
            <a:ext cx="1335088" cy="2746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GB" sz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pitchFamily="34" charset="-128"/>
                <a:cs typeface="Arial" charset="0"/>
              </a:rPr>
              <a:t>MANAGEMENT </a:t>
            </a:r>
          </a:p>
        </p:txBody>
      </p:sp>
      <p:sp>
        <p:nvSpPr>
          <p:cNvPr id="25" name="Rectangle 34"/>
          <p:cNvSpPr>
            <a:spLocks noChangeArrowheads="1"/>
          </p:cNvSpPr>
          <p:nvPr/>
        </p:nvSpPr>
        <p:spPr bwMode="auto">
          <a:xfrm>
            <a:off x="442913" y="1721247"/>
            <a:ext cx="8369300" cy="255587"/>
          </a:xfrm>
          <a:prstGeom prst="rect">
            <a:avLst/>
          </a:prstGeom>
          <a:solidFill>
            <a:schemeClr val="accent5">
              <a:lumMod val="90000"/>
            </a:schemeClr>
          </a:solidFill>
          <a:ln w="12700" cmpd="sng">
            <a:solidFill>
              <a:srgbClr val="005696"/>
            </a:solidFill>
            <a:prstDash val="solid"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GB" sz="900" dirty="0">
                <a:solidFill>
                  <a:srgbClr val="005696"/>
                </a:solidFill>
                <a:latin typeface="Arial" charset="0"/>
                <a:ea typeface="ＭＳ Ｐゴシック" pitchFamily="34" charset="-128"/>
                <a:cs typeface="Arial" charset="0"/>
              </a:rPr>
              <a:t>Online preparation</a:t>
            </a:r>
          </a:p>
        </p:txBody>
      </p:sp>
      <p:sp>
        <p:nvSpPr>
          <p:cNvPr id="26" name="Rectangle 43"/>
          <p:cNvSpPr>
            <a:spLocks noChangeArrowheads="1"/>
          </p:cNvSpPr>
          <p:nvPr/>
        </p:nvSpPr>
        <p:spPr bwMode="auto">
          <a:xfrm>
            <a:off x="1954213" y="4075509"/>
            <a:ext cx="1249362" cy="474663"/>
          </a:xfrm>
          <a:prstGeom prst="rect">
            <a:avLst/>
          </a:prstGeom>
          <a:solidFill>
            <a:schemeClr val="accent5">
              <a:lumMod val="90000"/>
            </a:schemeClr>
          </a:solidFill>
          <a:ln w="12700" cmpd="sng">
            <a:solidFill>
              <a:srgbClr val="005696"/>
            </a:solidFill>
            <a:prstDash val="solid"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GB" sz="900" dirty="0">
              <a:solidFill>
                <a:srgbClr val="005696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algn="ctr">
              <a:defRPr/>
            </a:pPr>
            <a:r>
              <a:rPr lang="en-GB" sz="900" dirty="0">
                <a:solidFill>
                  <a:srgbClr val="005696"/>
                </a:solidFill>
                <a:latin typeface="Arial" charset="0"/>
                <a:ea typeface="ＭＳ Ｐゴシック" pitchFamily="34" charset="-128"/>
                <a:cs typeface="Arial" charset="0"/>
              </a:rPr>
              <a:t>SMC</a:t>
            </a:r>
          </a:p>
          <a:p>
            <a:pPr algn="ctr">
              <a:defRPr/>
            </a:pPr>
            <a:endParaRPr lang="en-GB" sz="900" dirty="0">
              <a:solidFill>
                <a:srgbClr val="005696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27" name="Rectangle 37"/>
          <p:cNvSpPr>
            <a:spLocks noChangeArrowheads="1"/>
          </p:cNvSpPr>
          <p:nvPr/>
        </p:nvSpPr>
        <p:spPr bwMode="auto">
          <a:xfrm>
            <a:off x="5084763" y="4059634"/>
            <a:ext cx="1249362" cy="474663"/>
          </a:xfrm>
          <a:prstGeom prst="rect">
            <a:avLst/>
          </a:prstGeom>
          <a:solidFill>
            <a:schemeClr val="accent5">
              <a:lumMod val="90000"/>
            </a:schemeClr>
          </a:solidFill>
          <a:ln w="12700" cmpd="sng">
            <a:solidFill>
              <a:srgbClr val="005696"/>
            </a:solidFill>
            <a:prstDash val="solid"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GB" sz="900" dirty="0">
                <a:solidFill>
                  <a:srgbClr val="005696"/>
                </a:solidFill>
                <a:latin typeface="Arial" charset="0"/>
                <a:ea typeface="ＭＳ Ｐゴシック" pitchFamily="34" charset="-128"/>
                <a:cs typeface="Arial" charset="0"/>
              </a:rPr>
              <a:t>AMC</a:t>
            </a:r>
          </a:p>
        </p:txBody>
      </p:sp>
      <p:sp>
        <p:nvSpPr>
          <p:cNvPr id="28" name="Rectangle 16"/>
          <p:cNvSpPr>
            <a:spLocks noChangeArrowheads="1"/>
          </p:cNvSpPr>
          <p:nvPr/>
        </p:nvSpPr>
        <p:spPr bwMode="auto">
          <a:xfrm>
            <a:off x="3527425" y="6083697"/>
            <a:ext cx="1249363" cy="476250"/>
          </a:xfrm>
          <a:prstGeom prst="rect">
            <a:avLst/>
          </a:prstGeom>
          <a:solidFill>
            <a:schemeClr val="accent5">
              <a:lumMod val="90000"/>
            </a:schemeClr>
          </a:solidFill>
          <a:ln w="12700" cmpd="sng">
            <a:solidFill>
              <a:srgbClr val="005696"/>
            </a:solidFill>
            <a:prstDash val="solid"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GB" sz="900" dirty="0">
              <a:solidFill>
                <a:srgbClr val="005696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algn="ctr">
              <a:defRPr/>
            </a:pPr>
            <a:r>
              <a:rPr lang="en-GB" sz="900" dirty="0">
                <a:solidFill>
                  <a:srgbClr val="005696"/>
                </a:solidFill>
                <a:latin typeface="Arial" charset="0"/>
                <a:ea typeface="ＭＳ Ｐゴシック" pitchFamily="34" charset="-128"/>
                <a:cs typeface="Arial" charset="0"/>
              </a:rPr>
              <a:t>HLC</a:t>
            </a:r>
          </a:p>
          <a:p>
            <a:pPr algn="ctr">
              <a:defRPr/>
            </a:pPr>
            <a:endParaRPr lang="en-GB" sz="900" dirty="0">
              <a:solidFill>
                <a:srgbClr val="005696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527050" y="2627709"/>
            <a:ext cx="1249363" cy="476250"/>
          </a:xfrm>
          <a:prstGeom prst="rect">
            <a:avLst/>
          </a:prstGeom>
          <a:solidFill>
            <a:schemeClr val="accent5">
              <a:lumMod val="90000"/>
            </a:schemeClr>
          </a:solidFill>
          <a:ln w="12700" cmpd="sng">
            <a:solidFill>
              <a:srgbClr val="005696"/>
            </a:solidFill>
            <a:prstDash val="solid"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GB" sz="900" dirty="0">
                <a:solidFill>
                  <a:srgbClr val="005696"/>
                </a:solidFill>
                <a:latin typeface="Arial" charset="0"/>
                <a:ea typeface="ＭＳ Ｐゴシック" pitchFamily="34" charset="-128"/>
                <a:cs typeface="Arial" charset="0"/>
              </a:rPr>
              <a:t>MBC</a:t>
            </a:r>
            <a:endParaRPr lang="en-US" sz="900" dirty="0">
              <a:solidFill>
                <a:srgbClr val="005696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30" name="Rectangle 36"/>
          <p:cNvSpPr>
            <a:spLocks noChangeArrowheads="1"/>
          </p:cNvSpPr>
          <p:nvPr/>
        </p:nvSpPr>
        <p:spPr bwMode="auto">
          <a:xfrm>
            <a:off x="5076825" y="5364559"/>
            <a:ext cx="1249363" cy="476250"/>
          </a:xfrm>
          <a:prstGeom prst="rect">
            <a:avLst/>
          </a:prstGeom>
          <a:solidFill>
            <a:schemeClr val="accent5">
              <a:lumMod val="90000"/>
            </a:schemeClr>
          </a:solidFill>
          <a:ln w="12700" cmpd="sng">
            <a:solidFill>
              <a:srgbClr val="005696"/>
            </a:solidFill>
            <a:prstDash val="solid"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GB" sz="900" dirty="0">
                <a:solidFill>
                  <a:srgbClr val="005696"/>
                </a:solidFill>
                <a:latin typeface="Arial" charset="0"/>
                <a:ea typeface="ＭＳ Ｐゴシック" pitchFamily="34" charset="-128"/>
                <a:cs typeface="Arial" charset="0"/>
              </a:rPr>
              <a:t>CND</a:t>
            </a:r>
          </a:p>
        </p:txBody>
      </p:sp>
      <p:sp>
        <p:nvSpPr>
          <p:cNvPr id="31" name="Title 3"/>
          <p:cNvSpPr>
            <a:spLocks noGrp="1"/>
          </p:cNvSpPr>
          <p:nvPr>
            <p:ph type="title"/>
          </p:nvPr>
        </p:nvSpPr>
        <p:spPr>
          <a:xfrm>
            <a:off x="395288" y="642541"/>
            <a:ext cx="8229600" cy="1143000"/>
          </a:xfrm>
        </p:spPr>
        <p:txBody>
          <a:bodyPr/>
          <a:lstStyle/>
          <a:p>
            <a:br>
              <a:rPr lang="hr-HR" altLang="en-US" dirty="0"/>
            </a:br>
            <a:r>
              <a:rPr lang="en-GB" altLang="en-US" dirty="0"/>
              <a:t>Training Programme </a:t>
            </a:r>
            <a:br>
              <a:rPr lang="en-GB" altLang="en-US" dirty="0"/>
            </a:br>
            <a:endParaRPr lang="en-GB" altLang="en-US" dirty="0"/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3517900" y="2635647"/>
            <a:ext cx="1249363" cy="474662"/>
          </a:xfrm>
          <a:prstGeom prst="rect">
            <a:avLst/>
          </a:prstGeom>
          <a:solidFill>
            <a:schemeClr val="accent5">
              <a:lumMod val="90000"/>
            </a:schemeClr>
          </a:solidFill>
          <a:ln w="12700" cmpd="sng">
            <a:solidFill>
              <a:srgbClr val="005696"/>
            </a:solidFill>
            <a:prstDash val="solid"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GB" sz="900" dirty="0">
                <a:solidFill>
                  <a:srgbClr val="005696"/>
                </a:solidFill>
                <a:latin typeface="Arial" charset="0"/>
                <a:ea typeface="ＭＳ Ｐゴシック" pitchFamily="34" charset="-128"/>
                <a:cs typeface="Arial" charset="0"/>
              </a:rPr>
              <a:t>CMI</a:t>
            </a:r>
          </a:p>
        </p:txBody>
      </p:sp>
      <p:sp>
        <p:nvSpPr>
          <p:cNvPr id="33" name="Rectangle 38"/>
          <p:cNvSpPr>
            <a:spLocks noChangeArrowheads="1"/>
          </p:cNvSpPr>
          <p:nvPr/>
        </p:nvSpPr>
        <p:spPr bwMode="auto">
          <a:xfrm>
            <a:off x="6554788" y="2619772"/>
            <a:ext cx="1249362" cy="474662"/>
          </a:xfrm>
          <a:prstGeom prst="rect">
            <a:avLst/>
          </a:prstGeom>
          <a:solidFill>
            <a:schemeClr val="accent5">
              <a:lumMod val="90000"/>
            </a:schemeClr>
          </a:solidFill>
          <a:ln w="12700" cmpd="sng">
            <a:solidFill>
              <a:srgbClr val="005696"/>
            </a:solidFill>
            <a:prstDash val="solid"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GB" sz="900" dirty="0">
                <a:solidFill>
                  <a:srgbClr val="005696"/>
                </a:solidFill>
                <a:latin typeface="Arial" charset="0"/>
                <a:ea typeface="ＭＳ Ｐゴシック" pitchFamily="34" charset="-128"/>
                <a:cs typeface="Arial" charset="0"/>
              </a:rPr>
              <a:t>TEC/ TEC MI</a:t>
            </a:r>
          </a:p>
        </p:txBody>
      </p:sp>
      <p:cxnSp>
        <p:nvCxnSpPr>
          <p:cNvPr id="34" name="AutoShape 28"/>
          <p:cNvCxnSpPr>
            <a:cxnSpLocks noChangeShapeType="1"/>
            <a:stCxn id="36" idx="4"/>
            <a:endCxn id="28" idx="0"/>
          </p:cNvCxnSpPr>
          <p:nvPr/>
        </p:nvCxnSpPr>
        <p:spPr bwMode="auto">
          <a:xfrm>
            <a:off x="4146550" y="5402659"/>
            <a:ext cx="6350" cy="681038"/>
          </a:xfrm>
          <a:prstGeom prst="straightConnector1">
            <a:avLst/>
          </a:prstGeom>
          <a:noFill/>
          <a:ln w="25400">
            <a:solidFill>
              <a:srgbClr val="00569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AutoShape 28"/>
          <p:cNvCxnSpPr>
            <a:cxnSpLocks noChangeShapeType="1"/>
            <a:endCxn id="26" idx="3"/>
          </p:cNvCxnSpPr>
          <p:nvPr/>
        </p:nvCxnSpPr>
        <p:spPr bwMode="auto">
          <a:xfrm flipH="1" flipV="1">
            <a:off x="3203575" y="4313634"/>
            <a:ext cx="520700" cy="0"/>
          </a:xfrm>
          <a:prstGeom prst="straightConnector1">
            <a:avLst/>
          </a:prstGeom>
          <a:noFill/>
          <a:ln w="25400">
            <a:solidFill>
              <a:srgbClr val="005696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" name="Oval 33"/>
          <p:cNvSpPr>
            <a:spLocks noChangeAspect="1"/>
          </p:cNvSpPr>
          <p:nvPr/>
        </p:nvSpPr>
        <p:spPr>
          <a:xfrm>
            <a:off x="3497263" y="4105672"/>
            <a:ext cx="1296987" cy="1296987"/>
          </a:xfrm>
          <a:prstGeom prst="ellipse">
            <a:avLst/>
          </a:prstGeom>
          <a:solidFill>
            <a:schemeClr val="accent5">
              <a:lumMod val="90000"/>
            </a:schemeClr>
          </a:solidFill>
          <a:ln w="12700" cmpd="sng">
            <a:solidFill>
              <a:srgbClr val="005696"/>
            </a:solidFill>
            <a:prstDash val="solid"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 anchorCtr="1"/>
          <a:lstStyle/>
          <a:p>
            <a:pPr algn="ctr">
              <a:defRPr/>
            </a:pPr>
            <a:endParaRPr lang="en-GB" sz="1000" dirty="0">
              <a:solidFill>
                <a:srgbClr val="005696"/>
              </a:solidFill>
              <a:latin typeface="Arial" charset="0"/>
              <a:ea typeface="ＭＳ Ｐゴシック" pitchFamily="34" charset="-128"/>
            </a:endParaRPr>
          </a:p>
          <a:p>
            <a:pPr algn="ctr">
              <a:defRPr/>
            </a:pPr>
            <a:endParaRPr lang="en-GB" sz="1000" dirty="0">
              <a:solidFill>
                <a:srgbClr val="005696"/>
              </a:solidFill>
              <a:latin typeface="Arial" charset="0"/>
              <a:ea typeface="ＭＳ Ｐゴシック" pitchFamily="34" charset="-128"/>
            </a:endParaRPr>
          </a:p>
          <a:p>
            <a:pPr algn="ctr">
              <a:defRPr/>
            </a:pPr>
            <a:endParaRPr lang="en-GB" sz="1000" dirty="0">
              <a:solidFill>
                <a:srgbClr val="005696"/>
              </a:solidFill>
              <a:latin typeface="Arial" charset="0"/>
              <a:ea typeface="ＭＳ Ｐゴシック" pitchFamily="34" charset="-128"/>
            </a:endParaRPr>
          </a:p>
          <a:p>
            <a:pPr algn="ctr">
              <a:defRPr/>
            </a:pPr>
            <a:endParaRPr lang="en-GB" sz="1000" dirty="0">
              <a:solidFill>
                <a:srgbClr val="005696"/>
              </a:solidFill>
              <a:latin typeface="Arial" charset="0"/>
              <a:ea typeface="ＭＳ Ｐゴシック" pitchFamily="34" charset="-128"/>
            </a:endParaRPr>
          </a:p>
          <a:p>
            <a:pPr algn="ctr">
              <a:defRPr/>
            </a:pPr>
            <a:endParaRPr lang="en-GB" sz="1000" dirty="0">
              <a:solidFill>
                <a:srgbClr val="005696"/>
              </a:solidFill>
              <a:latin typeface="Arial" charset="0"/>
              <a:ea typeface="ＭＳ Ｐゴシック" pitchFamily="34" charset="-128"/>
            </a:endParaRPr>
          </a:p>
          <a:p>
            <a:pPr algn="ctr">
              <a:defRPr/>
            </a:pPr>
            <a:endParaRPr lang="en-GB" sz="1000" dirty="0">
              <a:solidFill>
                <a:srgbClr val="005696"/>
              </a:solidFill>
              <a:latin typeface="Arial" charset="0"/>
              <a:ea typeface="ＭＳ Ｐゴシック" pitchFamily="34" charset="-128"/>
            </a:endParaRPr>
          </a:p>
          <a:p>
            <a:pPr algn="ctr">
              <a:defRPr/>
            </a:pPr>
            <a:endParaRPr lang="en-GB" sz="1000" dirty="0">
              <a:solidFill>
                <a:srgbClr val="005696"/>
              </a:solidFill>
              <a:latin typeface="Arial" charset="0"/>
              <a:ea typeface="ＭＳ Ｐゴシック" pitchFamily="34" charset="-128"/>
            </a:endParaRPr>
          </a:p>
          <a:p>
            <a:pPr algn="ctr">
              <a:defRPr/>
            </a:pPr>
            <a:endParaRPr lang="en-GB" dirty="0">
              <a:solidFill>
                <a:srgbClr val="005696"/>
              </a:solidFill>
            </a:endParaRPr>
          </a:p>
        </p:txBody>
      </p:sp>
      <p:sp>
        <p:nvSpPr>
          <p:cNvPr id="37" name="Down Arrow 34"/>
          <p:cNvSpPr>
            <a:spLocks noChangeArrowheads="1"/>
          </p:cNvSpPr>
          <p:nvPr/>
        </p:nvSpPr>
        <p:spPr bwMode="auto">
          <a:xfrm>
            <a:off x="3979863" y="2346722"/>
            <a:ext cx="327025" cy="258762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5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175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7600" b="1">
              <a:solidFill>
                <a:srgbClr val="005696"/>
              </a:solidFill>
            </a:endParaRPr>
          </a:p>
        </p:txBody>
      </p:sp>
      <p:sp>
        <p:nvSpPr>
          <p:cNvPr id="38" name="Down Arrow 44"/>
          <p:cNvSpPr>
            <a:spLocks noChangeArrowheads="1"/>
          </p:cNvSpPr>
          <p:nvPr/>
        </p:nvSpPr>
        <p:spPr bwMode="auto">
          <a:xfrm>
            <a:off x="7062788" y="2357834"/>
            <a:ext cx="327025" cy="258763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5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175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7600" b="1">
              <a:solidFill>
                <a:srgbClr val="005696"/>
              </a:solidFill>
            </a:endParaRPr>
          </a:p>
        </p:txBody>
      </p:sp>
      <p:sp>
        <p:nvSpPr>
          <p:cNvPr id="39" name="Down Arrow 45"/>
          <p:cNvSpPr>
            <a:spLocks noChangeArrowheads="1"/>
          </p:cNvSpPr>
          <p:nvPr/>
        </p:nvSpPr>
        <p:spPr bwMode="auto">
          <a:xfrm rot="10800000">
            <a:off x="4005263" y="6588522"/>
            <a:ext cx="327025" cy="258762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5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175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7600" b="1">
              <a:solidFill>
                <a:srgbClr val="005696"/>
              </a:solidFill>
            </a:endParaRPr>
          </a:p>
        </p:txBody>
      </p:sp>
      <p:sp>
        <p:nvSpPr>
          <p:cNvPr id="40" name="TextBox 47"/>
          <p:cNvSpPr txBox="1">
            <a:spLocks noChangeArrowheads="1"/>
          </p:cNvSpPr>
          <p:nvPr/>
        </p:nvSpPr>
        <p:spPr bwMode="auto">
          <a:xfrm>
            <a:off x="3662363" y="4635897"/>
            <a:ext cx="992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GB" altLang="en-US" sz="900" b="1">
                <a:solidFill>
                  <a:srgbClr val="005696"/>
                </a:solidFill>
                <a:latin typeface="Arial" charset="0"/>
              </a:rPr>
              <a:t>OPM</a:t>
            </a:r>
          </a:p>
          <a:p>
            <a:pPr eaLnBrk="1" hangingPunct="1"/>
            <a:endParaRPr lang="en-GB" altLang="en-US" sz="900" b="1">
              <a:solidFill>
                <a:srgbClr val="005696"/>
              </a:solidFill>
              <a:latin typeface="Arial" charset="0"/>
            </a:endParaRPr>
          </a:p>
        </p:txBody>
      </p:sp>
      <p:sp>
        <p:nvSpPr>
          <p:cNvPr id="41" name="Rectangle 43"/>
          <p:cNvSpPr>
            <a:spLocks noChangeArrowheads="1"/>
          </p:cNvSpPr>
          <p:nvPr/>
        </p:nvSpPr>
        <p:spPr bwMode="auto">
          <a:xfrm>
            <a:off x="1941513" y="4977209"/>
            <a:ext cx="1250950" cy="474663"/>
          </a:xfrm>
          <a:prstGeom prst="rect">
            <a:avLst/>
          </a:prstGeom>
          <a:solidFill>
            <a:schemeClr val="accent5">
              <a:lumMod val="90000"/>
            </a:schemeClr>
          </a:solidFill>
          <a:ln w="12700" cmpd="sng">
            <a:solidFill>
              <a:srgbClr val="005696"/>
            </a:solidFill>
            <a:prstDash val="solid"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GB" sz="900" dirty="0">
              <a:solidFill>
                <a:srgbClr val="005696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algn="ctr">
              <a:defRPr/>
            </a:pPr>
            <a:r>
              <a:rPr lang="en-GB" sz="900" dirty="0">
                <a:solidFill>
                  <a:srgbClr val="005696"/>
                </a:solidFill>
                <a:latin typeface="Arial" charset="0"/>
                <a:ea typeface="ＭＳ Ｐゴシック" pitchFamily="34" charset="-128"/>
                <a:cs typeface="Arial" charset="0"/>
              </a:rPr>
              <a:t>SEC</a:t>
            </a:r>
          </a:p>
          <a:p>
            <a:pPr algn="ctr">
              <a:defRPr/>
            </a:pPr>
            <a:endParaRPr lang="en-GB" sz="900" dirty="0">
              <a:solidFill>
                <a:srgbClr val="005696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cxnSp>
        <p:nvCxnSpPr>
          <p:cNvPr id="42" name="AutoShape 28"/>
          <p:cNvCxnSpPr>
            <a:cxnSpLocks noChangeShapeType="1"/>
            <a:stCxn id="36" idx="3"/>
            <a:endCxn id="41" idx="3"/>
          </p:cNvCxnSpPr>
          <p:nvPr/>
        </p:nvCxnSpPr>
        <p:spPr bwMode="auto">
          <a:xfrm flipH="1">
            <a:off x="3192463" y="5212159"/>
            <a:ext cx="495300" cy="3175"/>
          </a:xfrm>
          <a:prstGeom prst="straightConnector1">
            <a:avLst/>
          </a:prstGeom>
          <a:noFill/>
          <a:ln w="25400">
            <a:solidFill>
              <a:srgbClr val="005696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Straight Arrow Connector 16"/>
          <p:cNvCxnSpPr>
            <a:cxnSpLocks noChangeShapeType="1"/>
            <a:stCxn id="30" idx="1"/>
            <a:endCxn id="36" idx="5"/>
          </p:cNvCxnSpPr>
          <p:nvPr/>
        </p:nvCxnSpPr>
        <p:spPr bwMode="auto">
          <a:xfrm flipH="1" flipV="1">
            <a:off x="4603750" y="5212159"/>
            <a:ext cx="473075" cy="390525"/>
          </a:xfrm>
          <a:prstGeom prst="straightConnector1">
            <a:avLst/>
          </a:prstGeom>
          <a:noFill/>
          <a:ln w="25400" algn="ctr">
            <a:solidFill>
              <a:srgbClr val="005696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Straight Arrow Connector 23"/>
          <p:cNvCxnSpPr>
            <a:cxnSpLocks noChangeShapeType="1"/>
            <a:stCxn id="27" idx="1"/>
            <a:endCxn id="36" idx="7"/>
          </p:cNvCxnSpPr>
          <p:nvPr/>
        </p:nvCxnSpPr>
        <p:spPr bwMode="auto">
          <a:xfrm flipH="1" flipV="1">
            <a:off x="4605338" y="4296172"/>
            <a:ext cx="479425" cy="1587"/>
          </a:xfrm>
          <a:prstGeom prst="straightConnector1">
            <a:avLst/>
          </a:prstGeom>
          <a:noFill/>
          <a:ln w="25400" algn="ctr">
            <a:solidFill>
              <a:srgbClr val="005696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" name="Down Arrow 34"/>
          <p:cNvSpPr>
            <a:spLocks noChangeArrowheads="1"/>
          </p:cNvSpPr>
          <p:nvPr/>
        </p:nvSpPr>
        <p:spPr bwMode="auto">
          <a:xfrm>
            <a:off x="993775" y="2361009"/>
            <a:ext cx="327025" cy="258763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5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175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7600" b="1">
              <a:solidFill>
                <a:srgbClr val="005696"/>
              </a:solidFill>
            </a:endParaRPr>
          </a:p>
        </p:txBody>
      </p:sp>
      <p:sp>
        <p:nvSpPr>
          <p:cNvPr id="46" name="Text Box 9"/>
          <p:cNvSpPr txBox="1">
            <a:spLocks noChangeArrowheads="1"/>
          </p:cNvSpPr>
          <p:nvPr/>
        </p:nvSpPr>
        <p:spPr bwMode="auto">
          <a:xfrm>
            <a:off x="3186113" y="2065734"/>
            <a:ext cx="18732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GB" altLang="en-US" b="1">
                <a:solidFill>
                  <a:srgbClr val="005696"/>
                </a:solidFill>
                <a:latin typeface="Arial" charset="0"/>
              </a:rPr>
              <a:t>All</a:t>
            </a:r>
          </a:p>
        </p:txBody>
      </p:sp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395288" y="2065734"/>
            <a:ext cx="13525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GB" altLang="en-US" b="1">
                <a:solidFill>
                  <a:srgbClr val="005696"/>
                </a:solidFill>
                <a:latin typeface="Arial" charset="0"/>
              </a:rPr>
              <a:t>MODULES</a:t>
            </a: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442913" y="3157934"/>
            <a:ext cx="1401762" cy="2740025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fr-FR" altLang="en-US" sz="18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9" name="Rectangle 39"/>
          <p:cNvSpPr>
            <a:spLocks noChangeArrowheads="1"/>
          </p:cNvSpPr>
          <p:nvPr/>
        </p:nvSpPr>
        <p:spPr bwMode="auto">
          <a:xfrm>
            <a:off x="523875" y="4070747"/>
            <a:ext cx="1249363" cy="476250"/>
          </a:xfrm>
          <a:prstGeom prst="rect">
            <a:avLst/>
          </a:prstGeom>
          <a:solidFill>
            <a:schemeClr val="accent5">
              <a:lumMod val="90000"/>
            </a:schemeClr>
          </a:solidFill>
          <a:ln w="12700" cmpd="sng">
            <a:solidFill>
              <a:srgbClr val="005696"/>
            </a:solidFill>
            <a:prstDash val="solid"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GB" sz="900" dirty="0" err="1">
                <a:solidFill>
                  <a:srgbClr val="005696"/>
                </a:solidFill>
                <a:latin typeface="Arial" charset="0"/>
                <a:ea typeface="ＭＳ Ｐゴシック" pitchFamily="34" charset="-128"/>
                <a:cs typeface="Arial" charset="0"/>
              </a:rPr>
              <a:t>ModTTEx</a:t>
            </a:r>
            <a:endParaRPr lang="en-US" sz="900" dirty="0">
              <a:solidFill>
                <a:srgbClr val="005696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50" name="Rectangle 39"/>
          <p:cNvSpPr>
            <a:spLocks noChangeArrowheads="1"/>
          </p:cNvSpPr>
          <p:nvPr/>
        </p:nvSpPr>
        <p:spPr bwMode="auto">
          <a:xfrm>
            <a:off x="523875" y="4978797"/>
            <a:ext cx="1249363" cy="476250"/>
          </a:xfrm>
          <a:prstGeom prst="rect">
            <a:avLst/>
          </a:prstGeom>
          <a:solidFill>
            <a:schemeClr val="accent5">
              <a:lumMod val="90000"/>
            </a:schemeClr>
          </a:solidFill>
          <a:ln w="12700" cmpd="sng">
            <a:solidFill>
              <a:srgbClr val="005696"/>
            </a:solidFill>
            <a:prstDash val="solid"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GB" sz="900" dirty="0" err="1">
                <a:solidFill>
                  <a:srgbClr val="005696"/>
                </a:solidFill>
                <a:latin typeface="Arial" charset="0"/>
                <a:ea typeface="ＭＳ Ｐゴシック" pitchFamily="34" charset="-128"/>
                <a:cs typeface="Arial" charset="0"/>
              </a:rPr>
              <a:t>ModEx</a:t>
            </a:r>
            <a:endParaRPr lang="en-US" sz="900" dirty="0">
              <a:solidFill>
                <a:srgbClr val="005696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cxnSp>
        <p:nvCxnSpPr>
          <p:cNvPr id="51" name="Straight Arrow Connector 29"/>
          <p:cNvCxnSpPr>
            <a:cxnSpLocks noChangeShapeType="1"/>
            <a:stCxn id="29" idx="2"/>
            <a:endCxn id="49" idx="0"/>
          </p:cNvCxnSpPr>
          <p:nvPr/>
        </p:nvCxnSpPr>
        <p:spPr bwMode="auto">
          <a:xfrm flipH="1">
            <a:off x="1147763" y="3103959"/>
            <a:ext cx="4762" cy="966788"/>
          </a:xfrm>
          <a:prstGeom prst="straightConnector1">
            <a:avLst/>
          </a:prstGeom>
          <a:noFill/>
          <a:ln w="25400" algn="ctr">
            <a:solidFill>
              <a:srgbClr val="00569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Straight Arrow Connector 37"/>
          <p:cNvCxnSpPr>
            <a:cxnSpLocks noChangeShapeType="1"/>
            <a:stCxn id="49" idx="2"/>
            <a:endCxn id="50" idx="0"/>
          </p:cNvCxnSpPr>
          <p:nvPr/>
        </p:nvCxnSpPr>
        <p:spPr bwMode="auto">
          <a:xfrm>
            <a:off x="1147763" y="4546997"/>
            <a:ext cx="0" cy="431800"/>
          </a:xfrm>
          <a:prstGeom prst="straightConnector1">
            <a:avLst/>
          </a:prstGeom>
          <a:noFill/>
          <a:ln w="25400" algn="ctr">
            <a:solidFill>
              <a:srgbClr val="00569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" name="Striped Right Arrow 57"/>
          <p:cNvSpPr/>
          <p:nvPr/>
        </p:nvSpPr>
        <p:spPr bwMode="auto">
          <a:xfrm>
            <a:off x="7861300" y="2330847"/>
            <a:ext cx="798513" cy="4545012"/>
          </a:xfrm>
          <a:prstGeom prst="stripedRightArrow">
            <a:avLst/>
          </a:prstGeom>
          <a:gradFill>
            <a:gsLst>
              <a:gs pos="0">
                <a:schemeClr val="accent5"/>
              </a:gs>
              <a:gs pos="3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3175">
              <a:defRPr/>
            </a:pPr>
            <a:endParaRPr lang="en-GB">
              <a:cs typeface="Arial" charset="0"/>
            </a:endParaRPr>
          </a:p>
        </p:txBody>
      </p:sp>
      <p:sp>
        <p:nvSpPr>
          <p:cNvPr id="54" name="Rectangle 34"/>
          <p:cNvSpPr>
            <a:spLocks noChangeArrowheads="1"/>
          </p:cNvSpPr>
          <p:nvPr/>
        </p:nvSpPr>
        <p:spPr bwMode="auto">
          <a:xfrm>
            <a:off x="7626350" y="4312047"/>
            <a:ext cx="1249363" cy="476250"/>
          </a:xfrm>
          <a:prstGeom prst="rect">
            <a:avLst/>
          </a:prstGeom>
          <a:solidFill>
            <a:schemeClr val="accent5">
              <a:lumMod val="90000"/>
            </a:schemeClr>
          </a:solidFill>
          <a:ln w="12700" cmpd="sng">
            <a:solidFill>
              <a:srgbClr val="005696"/>
            </a:solidFill>
            <a:prstDash val="solid"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GB" sz="900" dirty="0">
                <a:solidFill>
                  <a:srgbClr val="005696"/>
                </a:solidFill>
                <a:latin typeface="Arial" charset="0"/>
                <a:ea typeface="ＭＳ Ｐゴシック" pitchFamily="34" charset="-128"/>
                <a:cs typeface="Arial" charset="0"/>
              </a:rPr>
              <a:t>SME</a:t>
            </a:r>
          </a:p>
        </p:txBody>
      </p:sp>
      <p:sp>
        <p:nvSpPr>
          <p:cNvPr id="55" name="Rectangle 5"/>
          <p:cNvSpPr>
            <a:spLocks noChangeArrowheads="1"/>
          </p:cNvSpPr>
          <p:nvPr/>
        </p:nvSpPr>
        <p:spPr bwMode="auto">
          <a:xfrm>
            <a:off x="6427788" y="2330847"/>
            <a:ext cx="1512887" cy="827087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fr-FR" altLang="en-US" sz="18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6" name="Text Box 9"/>
          <p:cNvSpPr txBox="1">
            <a:spLocks noChangeArrowheads="1"/>
          </p:cNvSpPr>
          <p:nvPr/>
        </p:nvSpPr>
        <p:spPr bwMode="auto">
          <a:xfrm>
            <a:off x="6237288" y="2068909"/>
            <a:ext cx="1873250" cy="277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en-GB" sz="1200" dirty="0">
                <a:solidFill>
                  <a:srgbClr val="005696"/>
                </a:solidFill>
                <a:latin typeface="Arial" charset="0"/>
                <a:ea typeface="ＭＳ Ｐゴシック" pitchFamily="34" charset="-128"/>
                <a:cs typeface="Arial" charset="0"/>
              </a:rPr>
              <a:t>TECHNICAL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en-GB" sz="1200" dirty="0">
                <a:solidFill>
                  <a:srgbClr val="005696"/>
                </a:solidFill>
                <a:latin typeface="Arial" charset="0"/>
                <a:ea typeface="ＭＳ Ｐゴシック" pitchFamily="34" charset="-128"/>
                <a:cs typeface="Arial" charset="0"/>
              </a:rPr>
              <a:t>EXPERTS</a:t>
            </a:r>
          </a:p>
        </p:txBody>
      </p:sp>
      <p:sp>
        <p:nvSpPr>
          <p:cNvPr id="57" name="Rectangle 5"/>
          <p:cNvSpPr>
            <a:spLocks noChangeArrowheads="1"/>
          </p:cNvSpPr>
          <p:nvPr/>
        </p:nvSpPr>
        <p:spPr bwMode="auto">
          <a:xfrm>
            <a:off x="442913" y="2341959"/>
            <a:ext cx="1401762" cy="8128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fr-FR" altLang="en-US" sz="18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" name="Text Box 9"/>
          <p:cNvSpPr txBox="1">
            <a:spLocks noChangeArrowheads="1"/>
          </p:cNvSpPr>
          <p:nvPr/>
        </p:nvSpPr>
        <p:spPr bwMode="auto">
          <a:xfrm>
            <a:off x="4794250" y="3175397"/>
            <a:ext cx="16287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GB" altLang="en-US" b="1">
                <a:solidFill>
                  <a:srgbClr val="005696"/>
                </a:solidFill>
                <a:latin typeface="Arial" charset="0"/>
              </a:rPr>
              <a:t>EU CPT members</a:t>
            </a:r>
          </a:p>
        </p:txBody>
      </p:sp>
      <p:sp>
        <p:nvSpPr>
          <p:cNvPr id="59" name="Rectangle 5"/>
          <p:cNvSpPr>
            <a:spLocks noChangeArrowheads="1"/>
          </p:cNvSpPr>
          <p:nvPr/>
        </p:nvSpPr>
        <p:spPr bwMode="auto">
          <a:xfrm>
            <a:off x="1844675" y="3164284"/>
            <a:ext cx="4583113" cy="3721100"/>
          </a:xfrm>
          <a:prstGeom prst="rect">
            <a:avLst/>
          </a:prstGeom>
          <a:noFill/>
          <a:ln w="25400" algn="ctr">
            <a:solidFill>
              <a:srgbClr val="005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175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7600" b="1">
              <a:solidFill>
                <a:srgbClr val="FFD624"/>
              </a:solidFill>
            </a:endParaRPr>
          </a:p>
        </p:txBody>
      </p:sp>
      <p:sp>
        <p:nvSpPr>
          <p:cNvPr id="60" name="Rectangle 53"/>
          <p:cNvSpPr>
            <a:spLocks noChangeArrowheads="1"/>
          </p:cNvSpPr>
          <p:nvPr/>
        </p:nvSpPr>
        <p:spPr bwMode="auto">
          <a:xfrm>
            <a:off x="442913" y="2332434"/>
            <a:ext cx="1401762" cy="3576638"/>
          </a:xfrm>
          <a:prstGeom prst="rect">
            <a:avLst/>
          </a:prstGeom>
          <a:noFill/>
          <a:ln w="25400" algn="ctr">
            <a:solidFill>
              <a:srgbClr val="005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175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7600" b="1">
              <a:solidFill>
                <a:srgbClr val="FFD6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754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052513"/>
            <a:ext cx="8839200" cy="949325"/>
          </a:xfrm>
        </p:spPr>
        <p:txBody>
          <a:bodyPr/>
          <a:lstStyle/>
          <a:p>
            <a:pPr indent="0" eaLnBrk="1" hangingPunct="1"/>
            <a:r>
              <a:rPr lang="en-GB" altLang="da-DK" dirty="0"/>
              <a:t>Definition of </a:t>
            </a:r>
            <a:r>
              <a:rPr lang="en-GB" altLang="da-DK" dirty="0">
                <a:solidFill>
                  <a:srgbClr val="FF0000"/>
                </a:solidFill>
              </a:rPr>
              <a:t>modules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95288" y="2205038"/>
            <a:ext cx="8497887" cy="39608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92100" indent="-292100" defTabSz="777875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altLang="da-DK" sz="2200" b="1" kern="0"/>
              <a:t>Pre-defined and registered teams</a:t>
            </a:r>
            <a:r>
              <a:rPr lang="en-GB" altLang="da-DK" sz="2200" b="0" kern="0"/>
              <a:t> (human and technical means)</a:t>
            </a:r>
          </a:p>
          <a:p>
            <a:pPr marL="292100" indent="-292100" defTabSz="777875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altLang="da-DK" sz="2200" b="1" kern="0"/>
              <a:t>Self-sufficient</a:t>
            </a:r>
            <a:r>
              <a:rPr lang="en-GB" altLang="da-DK" sz="2200" b="0" kern="0"/>
              <a:t> and </a:t>
            </a:r>
            <a:r>
              <a:rPr lang="en-GB" altLang="da-DK" sz="2200" b="1" kern="0"/>
              <a:t>autonomous</a:t>
            </a:r>
          </a:p>
          <a:p>
            <a:pPr marL="292100" indent="-292100" defTabSz="777875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altLang="da-DK" sz="2200" b="0" kern="0"/>
              <a:t>Resources of one or more PS, on a voluntary basis </a:t>
            </a:r>
          </a:p>
          <a:p>
            <a:pPr marL="292100" indent="-292100" defTabSz="777875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altLang="da-DK" sz="2200" b="0" kern="0"/>
              <a:t>Perform tasks according to </a:t>
            </a:r>
            <a:r>
              <a:rPr lang="en-GB" altLang="da-DK" sz="2200" b="1" kern="0"/>
              <a:t>international guidelines</a:t>
            </a:r>
          </a:p>
          <a:p>
            <a:pPr marL="292100" indent="-292100" defTabSz="777875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altLang="da-DK" sz="2200" b="0" kern="0"/>
              <a:t>Can be dispatched in very </a:t>
            </a:r>
            <a:r>
              <a:rPr lang="en-GB" altLang="da-DK" sz="2200" b="1" kern="0"/>
              <a:t>short notice</a:t>
            </a:r>
          </a:p>
          <a:p>
            <a:pPr marL="292100" indent="-292100" defTabSz="777875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altLang="da-DK" sz="2200" b="1" kern="0"/>
              <a:t>Interoperable</a:t>
            </a:r>
            <a:r>
              <a:rPr lang="en-GB" altLang="da-DK" sz="2200" b="0" kern="0"/>
              <a:t> </a:t>
            </a:r>
          </a:p>
          <a:p>
            <a:pPr marL="292100" indent="-292100" defTabSz="777875"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altLang="da-DK" sz="2200" b="1" kern="0"/>
              <a:t>Trained and exercised</a:t>
            </a:r>
          </a:p>
          <a:p>
            <a:pPr marL="292100" indent="-292100" defTabSz="777875" eaLnBrk="1" hangingPunct="1">
              <a:spcBef>
                <a:spcPct val="0"/>
              </a:spcBef>
              <a:spcAft>
                <a:spcPts val="600"/>
              </a:spcAft>
              <a:buSzPct val="125000"/>
              <a:buFont typeface="Wingdings" panose="05000000000000000000" pitchFamily="2" charset="2"/>
              <a:buNone/>
            </a:pPr>
            <a:endParaRPr lang="en-GB" altLang="da-DK" sz="2200" b="0" kern="0"/>
          </a:p>
        </p:txBody>
      </p:sp>
      <p:sp>
        <p:nvSpPr>
          <p:cNvPr id="5" name="Rechteck 11">
            <a:extLst>
              <a:ext uri="{FF2B5EF4-FFF2-40B4-BE49-F238E27FC236}">
                <a16:creationId xmlns:a16="http://schemas.microsoft.com/office/drawing/2014/main" id="{025ADCE1-BD7C-4318-A44F-802BC496A459}"/>
              </a:ext>
            </a:extLst>
          </p:cNvPr>
          <p:cNvSpPr/>
          <p:nvPr/>
        </p:nvSpPr>
        <p:spPr>
          <a:xfrm>
            <a:off x="755650" y="5961063"/>
            <a:ext cx="74887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2100" indent="-292100" defTabSz="777875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2000" i="1" dirty="0">
                <a:solidFill>
                  <a:srgbClr val="0F5494"/>
                </a:solidFill>
                <a:latin typeface="+mn-lt"/>
              </a:rPr>
              <a:t>General requirements for 17 modules defined</a:t>
            </a:r>
          </a:p>
        </p:txBody>
      </p:sp>
    </p:spTree>
    <p:extLst>
      <p:ext uri="{BB962C8B-B14F-4D97-AF65-F5344CB8AC3E}">
        <p14:creationId xmlns:p14="http://schemas.microsoft.com/office/powerpoint/2010/main" val="278226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058988"/>
            <a:ext cx="5761038" cy="4467225"/>
          </a:xfrm>
        </p:spPr>
        <p:txBody>
          <a:bodyPr anchor="ctr"/>
          <a:lstStyle/>
          <a:p>
            <a:pPr>
              <a:buClr>
                <a:srgbClr val="002060"/>
              </a:buClr>
              <a:buFont typeface="Wingdings" pitchFamily="2" charset="2"/>
              <a:buChar char="q"/>
            </a:pPr>
            <a:r>
              <a:rPr lang="en-GB" altLang="en-US" sz="1400" b="1" dirty="0">
                <a:latin typeface="Arial" pitchFamily="34" charset="0"/>
              </a:rPr>
              <a:t>24 HCP </a:t>
            </a:r>
            <a:r>
              <a:rPr lang="en-GB" altLang="en-US" sz="1400" dirty="0">
                <a:latin typeface="Arial" pitchFamily="34" charset="0"/>
              </a:rPr>
              <a:t>(High capacity pumping),</a:t>
            </a:r>
          </a:p>
          <a:p>
            <a:pPr>
              <a:buClr>
                <a:srgbClr val="002060"/>
              </a:buClr>
              <a:buFont typeface="Wingdings" pitchFamily="2" charset="2"/>
              <a:buChar char="q"/>
            </a:pPr>
            <a:r>
              <a:rPr lang="en-GB" altLang="en-US" sz="1400" b="1" dirty="0">
                <a:latin typeface="Arial" pitchFamily="34" charset="0"/>
              </a:rPr>
              <a:t>5 WP </a:t>
            </a:r>
            <a:r>
              <a:rPr lang="en-GB" altLang="en-US" sz="1400" dirty="0">
                <a:latin typeface="Arial" pitchFamily="34" charset="0"/>
              </a:rPr>
              <a:t>(Water purification),</a:t>
            </a:r>
          </a:p>
          <a:p>
            <a:pPr>
              <a:buClr>
                <a:srgbClr val="002060"/>
              </a:buClr>
              <a:buFont typeface="Wingdings" pitchFamily="2" charset="2"/>
              <a:buChar char="q"/>
            </a:pPr>
            <a:r>
              <a:rPr lang="en-GB" altLang="en-US" sz="1400" b="1" dirty="0">
                <a:latin typeface="Arial" pitchFamily="34" charset="0"/>
              </a:rPr>
              <a:t>3 FFFP </a:t>
            </a:r>
            <a:r>
              <a:rPr lang="en-GB" altLang="en-US" sz="1400" dirty="0">
                <a:latin typeface="Arial" pitchFamily="34" charset="0"/>
              </a:rPr>
              <a:t>(Aerial forest fire fighting module using planes),</a:t>
            </a:r>
          </a:p>
          <a:p>
            <a:pPr>
              <a:buClr>
                <a:srgbClr val="002060"/>
              </a:buClr>
              <a:buFont typeface="Wingdings" pitchFamily="2" charset="2"/>
              <a:buChar char="q"/>
            </a:pPr>
            <a:r>
              <a:rPr lang="en-GB" altLang="en-US" sz="1400" b="1" dirty="0">
                <a:latin typeface="Arial" pitchFamily="34" charset="0"/>
              </a:rPr>
              <a:t>10 AMP </a:t>
            </a:r>
            <a:r>
              <a:rPr lang="en-GB" altLang="en-US" sz="1400" dirty="0">
                <a:latin typeface="Arial" pitchFamily="34" charset="0"/>
              </a:rPr>
              <a:t>(Advanced medical post),</a:t>
            </a:r>
          </a:p>
          <a:p>
            <a:pPr>
              <a:buClr>
                <a:srgbClr val="002060"/>
              </a:buClr>
              <a:buFont typeface="Wingdings" pitchFamily="2" charset="2"/>
              <a:buChar char="q"/>
            </a:pPr>
            <a:r>
              <a:rPr lang="en-GB" altLang="en-US" sz="1400" b="1" dirty="0">
                <a:latin typeface="Arial" pitchFamily="34" charset="0"/>
              </a:rPr>
              <a:t>4 AMPS </a:t>
            </a:r>
            <a:r>
              <a:rPr lang="en-GB" altLang="en-US" sz="1400" dirty="0">
                <a:latin typeface="Arial" pitchFamily="34" charset="0"/>
              </a:rPr>
              <a:t>(Advanced medical post with surgery),</a:t>
            </a:r>
          </a:p>
          <a:p>
            <a:pPr>
              <a:buClr>
                <a:srgbClr val="002060"/>
              </a:buClr>
              <a:buFont typeface="Wingdings" pitchFamily="2" charset="2"/>
              <a:buChar char="q"/>
            </a:pPr>
            <a:r>
              <a:rPr lang="en-GB" altLang="en-US" sz="1400" b="1" dirty="0">
                <a:latin typeface="Arial" pitchFamily="34" charset="0"/>
              </a:rPr>
              <a:t>4 MEVAC</a:t>
            </a:r>
            <a:r>
              <a:rPr lang="en-GB" altLang="en-US" sz="1400" dirty="0">
                <a:latin typeface="Arial" pitchFamily="34" charset="0"/>
              </a:rPr>
              <a:t> (Medical aerial evacuation of disaster victims)</a:t>
            </a:r>
            <a:r>
              <a:rPr lang="en-GB" altLang="en-US" sz="1400" b="1" dirty="0">
                <a:latin typeface="Arial" pitchFamily="34" charset="0"/>
              </a:rPr>
              <a:t>,</a:t>
            </a:r>
          </a:p>
          <a:p>
            <a:pPr>
              <a:buClr>
                <a:srgbClr val="002060"/>
              </a:buClr>
              <a:buFont typeface="Wingdings" pitchFamily="2" charset="2"/>
              <a:buChar char="q"/>
            </a:pPr>
            <a:r>
              <a:rPr lang="en-GB" altLang="en-US" sz="1400" b="1" dirty="0">
                <a:latin typeface="Arial" pitchFamily="34" charset="0"/>
              </a:rPr>
              <a:t>30</a:t>
            </a:r>
            <a:r>
              <a:rPr lang="en-GB" altLang="en-US" sz="1400" dirty="0">
                <a:latin typeface="Arial" pitchFamily="34" charset="0"/>
              </a:rPr>
              <a:t> </a:t>
            </a:r>
            <a:r>
              <a:rPr lang="en-GB" altLang="en-US" sz="1400" b="1" dirty="0">
                <a:latin typeface="Arial" pitchFamily="34" charset="0"/>
              </a:rPr>
              <a:t>MUSAR</a:t>
            </a:r>
            <a:r>
              <a:rPr lang="en-GB" altLang="en-US" sz="1400" dirty="0">
                <a:latin typeface="Arial" pitchFamily="34" charset="0"/>
              </a:rPr>
              <a:t> (Medium urban search and rescue – 1 equipped and trained for cold conditions),</a:t>
            </a:r>
          </a:p>
          <a:p>
            <a:pPr>
              <a:buClr>
                <a:srgbClr val="002060"/>
              </a:buClr>
              <a:buFont typeface="Wingdings" pitchFamily="2" charset="2"/>
              <a:buChar char="q"/>
            </a:pPr>
            <a:r>
              <a:rPr lang="en-GB" altLang="en-US" sz="1400" b="1" dirty="0">
                <a:latin typeface="Arial" pitchFamily="34" charset="0"/>
              </a:rPr>
              <a:t>12 HUSAR</a:t>
            </a:r>
            <a:r>
              <a:rPr lang="en-GB" altLang="en-US" sz="1400" dirty="0">
                <a:latin typeface="Arial" pitchFamily="34" charset="0"/>
              </a:rPr>
              <a:t> (Heavy urban search and rescue),</a:t>
            </a:r>
          </a:p>
          <a:p>
            <a:pPr>
              <a:buClr>
                <a:srgbClr val="002060"/>
              </a:buClr>
              <a:buFont typeface="Wingdings" pitchFamily="2" charset="2"/>
              <a:buChar char="q"/>
            </a:pPr>
            <a:r>
              <a:rPr lang="en-GB" altLang="en-US" sz="1400" b="1" dirty="0">
                <a:latin typeface="Arial" pitchFamily="34" charset="0"/>
              </a:rPr>
              <a:t>16 CBRNDET </a:t>
            </a:r>
            <a:r>
              <a:rPr lang="en-GB" altLang="en-US" sz="1400" dirty="0">
                <a:latin typeface="Arial" pitchFamily="34" charset="0"/>
              </a:rPr>
              <a:t>(CBRN detection and sampling),</a:t>
            </a:r>
          </a:p>
          <a:p>
            <a:pPr>
              <a:buClr>
                <a:srgbClr val="002060"/>
              </a:buClr>
              <a:buFont typeface="Wingdings" pitchFamily="2" charset="2"/>
              <a:buChar char="q"/>
            </a:pPr>
            <a:r>
              <a:rPr lang="en-GB" altLang="en-US" sz="1400" b="1" dirty="0">
                <a:latin typeface="Arial" pitchFamily="34" charset="0"/>
              </a:rPr>
              <a:t>5 CBRNUSAR</a:t>
            </a:r>
            <a:r>
              <a:rPr lang="en-GB" altLang="en-US" sz="1400" dirty="0">
                <a:latin typeface="Arial" pitchFamily="34" charset="0"/>
              </a:rPr>
              <a:t> (USAR in CBRN conditions),</a:t>
            </a:r>
          </a:p>
          <a:p>
            <a:pPr>
              <a:buClr>
                <a:srgbClr val="002060"/>
              </a:buClr>
              <a:buFont typeface="Wingdings" pitchFamily="2" charset="2"/>
              <a:buChar char="q"/>
            </a:pPr>
            <a:r>
              <a:rPr lang="en-GB" altLang="en-US" sz="1400" b="1" dirty="0">
                <a:latin typeface="Arial" pitchFamily="34" charset="0"/>
              </a:rPr>
              <a:t>2 FHOS</a:t>
            </a:r>
            <a:r>
              <a:rPr lang="en-GB" altLang="en-US" sz="1400" dirty="0">
                <a:latin typeface="Arial" pitchFamily="34" charset="0"/>
              </a:rPr>
              <a:t> (Field hospital),</a:t>
            </a:r>
          </a:p>
          <a:p>
            <a:pPr>
              <a:buClr>
                <a:srgbClr val="002060"/>
              </a:buClr>
              <a:buFont typeface="Wingdings" pitchFamily="2" charset="2"/>
              <a:buChar char="q"/>
            </a:pPr>
            <a:r>
              <a:rPr lang="en-GB" altLang="en-US" sz="1400" b="1" dirty="0">
                <a:latin typeface="Arial" pitchFamily="34" charset="0"/>
              </a:rPr>
              <a:t>1 ETS </a:t>
            </a:r>
            <a:r>
              <a:rPr lang="en-GB" altLang="en-US" sz="1400" dirty="0">
                <a:latin typeface="Arial" pitchFamily="34" charset="0"/>
              </a:rPr>
              <a:t>(Emergency Temporary Shelter),</a:t>
            </a:r>
          </a:p>
          <a:p>
            <a:pPr>
              <a:buClr>
                <a:srgbClr val="002060"/>
              </a:buClr>
              <a:buFont typeface="Wingdings" pitchFamily="2" charset="2"/>
              <a:buChar char="q"/>
            </a:pPr>
            <a:r>
              <a:rPr lang="en-GB" altLang="en-US" sz="1400" b="1" dirty="0">
                <a:latin typeface="Arial" pitchFamily="34" charset="0"/>
              </a:rPr>
              <a:t>7 GFFF</a:t>
            </a:r>
            <a:r>
              <a:rPr lang="en-GB" altLang="en-US" sz="1400" dirty="0">
                <a:latin typeface="Arial" pitchFamily="34" charset="0"/>
              </a:rPr>
              <a:t> (Ground forest fire fighting),</a:t>
            </a:r>
          </a:p>
          <a:p>
            <a:pPr>
              <a:buClr>
                <a:srgbClr val="002060"/>
              </a:buClr>
              <a:buFont typeface="Wingdings" pitchFamily="2" charset="2"/>
              <a:buChar char="q"/>
            </a:pPr>
            <a:r>
              <a:rPr lang="en-GB" altLang="en-US" sz="1400" b="1" dirty="0">
                <a:latin typeface="Arial" pitchFamily="34" charset="0"/>
              </a:rPr>
              <a:t>20 GFFF-V </a:t>
            </a:r>
            <a:r>
              <a:rPr lang="en-GB" altLang="en-US" sz="1400" dirty="0">
                <a:latin typeface="Arial" pitchFamily="34" charset="0"/>
              </a:rPr>
              <a:t>(Ground forest fire fighting using vehicles),</a:t>
            </a:r>
          </a:p>
          <a:p>
            <a:pPr>
              <a:buClr>
                <a:srgbClr val="002060"/>
              </a:buClr>
              <a:buFont typeface="Wingdings" pitchFamily="2" charset="2"/>
              <a:buChar char="q"/>
            </a:pPr>
            <a:r>
              <a:rPr lang="en-GB" altLang="en-US" sz="1400" b="1" dirty="0">
                <a:latin typeface="Arial" pitchFamily="34" charset="0"/>
              </a:rPr>
              <a:t>2 FC</a:t>
            </a:r>
            <a:r>
              <a:rPr lang="en-GB" altLang="en-US" sz="1400" dirty="0">
                <a:latin typeface="Arial" pitchFamily="34" charset="0"/>
              </a:rPr>
              <a:t> (Flood containment),</a:t>
            </a:r>
          </a:p>
          <a:p>
            <a:pPr>
              <a:buClr>
                <a:srgbClr val="002060"/>
              </a:buClr>
              <a:buFont typeface="Wingdings" pitchFamily="2" charset="2"/>
              <a:buChar char="q"/>
            </a:pPr>
            <a:r>
              <a:rPr lang="en-GB" altLang="en-US" sz="1400" b="1" dirty="0">
                <a:latin typeface="Arial" pitchFamily="34" charset="0"/>
              </a:rPr>
              <a:t>4 FRB </a:t>
            </a:r>
            <a:r>
              <a:rPr lang="en-GB" altLang="en-US" sz="1400" dirty="0">
                <a:latin typeface="Arial" pitchFamily="34" charset="0"/>
              </a:rPr>
              <a:t>(Flood rescue using boats),</a:t>
            </a:r>
          </a:p>
          <a:p>
            <a:pPr>
              <a:buClr>
                <a:srgbClr val="002060"/>
              </a:buClr>
              <a:buFont typeface="Wingdings" pitchFamily="2" charset="2"/>
              <a:buChar char="q"/>
            </a:pPr>
            <a:r>
              <a:rPr lang="en-GB" altLang="en-US" sz="1400" b="1" dirty="0">
                <a:latin typeface="Arial" pitchFamily="34" charset="0"/>
              </a:rPr>
              <a:t>10 TAST </a:t>
            </a:r>
            <a:r>
              <a:rPr lang="en-GB" altLang="en-US" sz="1400" dirty="0">
                <a:latin typeface="Arial" pitchFamily="34" charset="0"/>
              </a:rPr>
              <a:t>(Technical assistance and support team)</a:t>
            </a:r>
          </a:p>
        </p:txBody>
      </p:sp>
      <p:pic>
        <p:nvPicPr>
          <p:cNvPr id="36867" name="Picture 4" descr="pic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788" y="4292600"/>
            <a:ext cx="2447925" cy="1795463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488" y="1268413"/>
            <a:ext cx="1944687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6" descr="French_team_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7050" y="2852738"/>
            <a:ext cx="1871663" cy="1243012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125538"/>
            <a:ext cx="7272338" cy="865187"/>
          </a:xfrm>
        </p:spPr>
        <p:txBody>
          <a:bodyPr/>
          <a:lstStyle/>
          <a:p>
            <a:pPr indent="0" eaLnBrk="1" hangingPunct="1"/>
            <a:r>
              <a:rPr lang="en-GB" altLang="en-US" sz="1800" dirty="0"/>
              <a:t>17 types of modules and 10 TAST registered by the PS</a:t>
            </a:r>
            <a:endParaRPr lang="fr-BE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06530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395288" y="1125538"/>
            <a:ext cx="8229600" cy="936625"/>
          </a:xfrm>
        </p:spPr>
        <p:txBody>
          <a:bodyPr/>
          <a:lstStyle/>
          <a:p>
            <a:pPr algn="ctr"/>
            <a:r>
              <a:rPr lang="de-DE" altLang="en-US" sz="2500"/>
              <a:t>Fundamentals</a:t>
            </a:r>
            <a:r>
              <a:rPr lang="de-DE" altLang="en-US" sz="2500" dirty="0"/>
              <a:t> </a:t>
            </a:r>
            <a:r>
              <a:rPr lang="de-DE" altLang="en-US" sz="2500" dirty="0" err="1"/>
              <a:t>of</a:t>
            </a:r>
            <a:r>
              <a:rPr lang="de-DE" altLang="en-US" sz="2500" dirty="0"/>
              <a:t> </a:t>
            </a:r>
            <a:r>
              <a:rPr lang="de-DE" altLang="en-US" sz="2500" dirty="0" err="1"/>
              <a:t>Civil</a:t>
            </a:r>
            <a:r>
              <a:rPr lang="de-DE" altLang="en-US" sz="2500" dirty="0"/>
              <a:t> </a:t>
            </a:r>
            <a:r>
              <a:rPr lang="de-DE" altLang="en-US" sz="2500" dirty="0" err="1"/>
              <a:t>Protection</a:t>
            </a:r>
            <a:endParaRPr lang="en-GB" altLang="en-US" sz="2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5038"/>
            <a:ext cx="8229600" cy="43926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Tx/>
              <a:defRPr/>
            </a:pPr>
            <a:r>
              <a:rPr lang="en-GB" sz="1700" b="1" dirty="0"/>
              <a:t>Responsibility</a:t>
            </a:r>
            <a:r>
              <a:rPr lang="en-GB" sz="1700" dirty="0"/>
              <a:t>: </a:t>
            </a:r>
            <a:r>
              <a:rPr lang="en-GB" sz="1700" i="0" dirty="0"/>
              <a:t>Member States are responsible for the security and the safety of their citizens and foreigners on their territory.</a:t>
            </a:r>
          </a:p>
          <a:p>
            <a:pPr marL="0" indent="0" eaLnBrk="1" hangingPunct="1">
              <a:lnSpc>
                <a:spcPct val="80000"/>
              </a:lnSpc>
              <a:buClrTx/>
              <a:buFontTx/>
              <a:buNone/>
              <a:defRPr/>
            </a:pPr>
            <a:endParaRPr lang="en-GB" sz="1700" dirty="0"/>
          </a:p>
          <a:p>
            <a:pPr eaLnBrk="1" hangingPunct="1">
              <a:lnSpc>
                <a:spcPct val="80000"/>
              </a:lnSpc>
              <a:buClrTx/>
              <a:defRPr/>
            </a:pPr>
            <a:r>
              <a:rPr lang="en-GB" sz="1700" b="1" dirty="0"/>
              <a:t>Solidarity</a:t>
            </a:r>
            <a:r>
              <a:rPr lang="en-GB" sz="1700" dirty="0"/>
              <a:t>: </a:t>
            </a:r>
            <a:r>
              <a:rPr lang="en-GB" sz="1700" i="0" dirty="0"/>
              <a:t>Member States have the responsibility to support Member States affected by a disaster when needed. (re-enforced by Lisbon Treaty Solidarity Clause)</a:t>
            </a:r>
          </a:p>
          <a:p>
            <a:pPr marL="0" indent="0" eaLnBrk="1" hangingPunct="1">
              <a:lnSpc>
                <a:spcPct val="80000"/>
              </a:lnSpc>
              <a:buClrTx/>
              <a:buFontTx/>
              <a:buNone/>
              <a:defRPr/>
            </a:pPr>
            <a:endParaRPr lang="en-GB" sz="1700" i="0" dirty="0"/>
          </a:p>
          <a:p>
            <a:pPr eaLnBrk="1" hangingPunct="1">
              <a:lnSpc>
                <a:spcPct val="80000"/>
              </a:lnSpc>
              <a:buClrTx/>
              <a:defRPr/>
            </a:pPr>
            <a:r>
              <a:rPr lang="en-GB" sz="1700" b="1" dirty="0"/>
              <a:t>Call for assistance</a:t>
            </a:r>
            <a:r>
              <a:rPr lang="en-GB" sz="1700" dirty="0"/>
              <a:t>: </a:t>
            </a:r>
            <a:r>
              <a:rPr lang="en-GB" sz="1700" i="0" dirty="0"/>
              <a:t>Member States and third countries  can call for assistance when overwhelmed by a disaster. After needs identification, they are responsible to receive / and for the use of EU/foreign assistance.</a:t>
            </a:r>
          </a:p>
          <a:p>
            <a:pPr marL="0" indent="0" eaLnBrk="1" hangingPunct="1">
              <a:lnSpc>
                <a:spcPct val="80000"/>
              </a:lnSpc>
              <a:buClrTx/>
              <a:buFontTx/>
              <a:buNone/>
              <a:defRPr/>
            </a:pPr>
            <a:endParaRPr lang="en-GB" sz="1700" dirty="0"/>
          </a:p>
          <a:p>
            <a:pPr eaLnBrk="1" hangingPunct="1">
              <a:lnSpc>
                <a:spcPct val="80000"/>
              </a:lnSpc>
              <a:buClrTx/>
              <a:defRPr/>
            </a:pPr>
            <a:r>
              <a:rPr lang="en-GB" sz="1700" b="1" dirty="0"/>
              <a:t>Voluntary</a:t>
            </a:r>
            <a:r>
              <a:rPr lang="en-GB" sz="1700" dirty="0"/>
              <a:t>: </a:t>
            </a:r>
            <a:r>
              <a:rPr lang="en-GB" sz="1700" i="0" dirty="0"/>
              <a:t>The level of support / assistance is determined by the Member State providing assistance.</a:t>
            </a:r>
          </a:p>
          <a:p>
            <a:pPr eaLnBrk="1" hangingPunct="1">
              <a:lnSpc>
                <a:spcPct val="80000"/>
              </a:lnSpc>
              <a:buClrTx/>
              <a:defRPr/>
            </a:pPr>
            <a:endParaRPr lang="de-DE" sz="1700" dirty="0"/>
          </a:p>
          <a:p>
            <a:pPr eaLnBrk="1" hangingPunct="1">
              <a:lnSpc>
                <a:spcPct val="80000"/>
              </a:lnSpc>
              <a:buClrTx/>
              <a:defRPr/>
            </a:pPr>
            <a:r>
              <a:rPr lang="en-GB" sz="1700" b="1" dirty="0"/>
              <a:t>Commission as facilitator: </a:t>
            </a:r>
            <a:r>
              <a:rPr lang="en-GB" sz="1700" i="0" dirty="0"/>
              <a:t>EU supports preparation, facilitates cooperation, coordination and complements MS.  (Art. 196 Lisbon Treaty)</a:t>
            </a:r>
            <a:endParaRPr lang="fr-BE" sz="1700" i="0" dirty="0"/>
          </a:p>
          <a:p>
            <a:pPr marL="0" indent="0" algn="just" eaLnBrk="1" hangingPunct="1">
              <a:lnSpc>
                <a:spcPct val="80000"/>
              </a:lnSpc>
              <a:buClrTx/>
              <a:buFontTx/>
              <a:buNone/>
              <a:defRPr/>
            </a:pPr>
            <a:endParaRPr lang="en-GB" sz="2000" dirty="0"/>
          </a:p>
          <a:p>
            <a:pPr>
              <a:defRPr/>
            </a:pPr>
            <a:endParaRPr lang="en-GB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9" y="900894"/>
            <a:ext cx="9059441" cy="584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56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17634"/>
            <a:ext cx="3373109" cy="326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344" y="-27384"/>
            <a:ext cx="5978184" cy="1292662"/>
          </a:xfrm>
          <a:prstGeom prst="rect">
            <a:avLst/>
          </a:prstGeom>
          <a:solidFill>
            <a:srgbClr val="0F549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Emergency Response Capacities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027" name="Picture 3" descr="H:\My Documents\Downloads\10957531316_48f8b4fd97_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353" y="-19364"/>
            <a:ext cx="3219822" cy="451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rench_water_purification_tea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3"/>
          <a:stretch/>
        </p:blipFill>
        <p:spPr bwMode="auto">
          <a:xfrm>
            <a:off x="4735986" y="4486624"/>
            <a:ext cx="4444526" cy="237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928352" y="116632"/>
            <a:ext cx="3215647" cy="338554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none" strike="noStrike" kern="1200" cap="none" spc="0" normalizeH="0" baseline="0" noProof="0" dirty="0">
                <a:ln>
                  <a:noFill/>
                </a:ln>
                <a:solidFill>
                  <a:srgbClr val="0F5494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MOBILE HOSPITAL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F5494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65204" y="6413963"/>
            <a:ext cx="3024336" cy="338554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none" strike="noStrike" kern="1200" cap="none" spc="0" normalizeH="0" baseline="0" noProof="0" dirty="0">
                <a:ln>
                  <a:noFill/>
                </a:ln>
                <a:solidFill>
                  <a:srgbClr val="0F5494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WATER PURIFICATION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F5494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17" y="4486624"/>
            <a:ext cx="4795921" cy="237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1441441"/>
            <a:ext cx="2123728" cy="338554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none" strike="noStrike" kern="1200" cap="none" spc="0" normalizeH="0" baseline="0" noProof="0" dirty="0">
                <a:ln>
                  <a:noFill/>
                </a:ln>
                <a:solidFill>
                  <a:srgbClr val="0F5494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MOBILE LAB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F5494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441755" y="1112998"/>
            <a:ext cx="2664335" cy="2848813"/>
          </a:xfrm>
        </p:spPr>
        <p:txBody>
          <a:bodyPr>
            <a:normAutofit/>
          </a:bodyPr>
          <a:lstStyle/>
          <a:p>
            <a:pPr marL="38100" indent="-38100" algn="l"/>
            <a:r>
              <a:rPr lang="en-GB" altLang="en-US" sz="2400" b="1" dirty="0">
                <a:solidFill>
                  <a:srgbClr val="0F5494"/>
                </a:solidFill>
              </a:rPr>
              <a:t>Capacities are registered in a voluntary pool of assets</a:t>
            </a:r>
            <a:endParaRPr lang="en-GB" sz="2400" b="1" dirty="0">
              <a:solidFill>
                <a:srgbClr val="0F549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68645" y="4662787"/>
            <a:ext cx="4833849" cy="338554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none" strike="noStrike" kern="1200" cap="none" spc="0" normalizeH="0" baseline="0" noProof="0" dirty="0">
                <a:ln>
                  <a:noFill/>
                </a:ln>
                <a:solidFill>
                  <a:srgbClr val="0F5494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TEMPORARY SHELTER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F5494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227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61EBA6-79A0-EC45-B863-5E6FCAC05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0" y="836712"/>
            <a:ext cx="9075992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40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7C8D9A-88E5-4D3F-9003-44E49BDCF18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BF2196-4491-DD49-BF63-5DBF7FA00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728"/>
            <a:ext cx="9569303" cy="606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32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24744"/>
            <a:ext cx="7846232" cy="5358848"/>
          </a:xfrm>
          <a:prstGeom prst="rect">
            <a:avLst/>
          </a:prstGeom>
        </p:spPr>
      </p:pic>
      <p:sp>
        <p:nvSpPr>
          <p:cNvPr id="5" name="Rektangel 1"/>
          <p:cNvSpPr>
            <a:spLocks noChangeArrowheads="1"/>
          </p:cNvSpPr>
          <p:nvPr/>
        </p:nvSpPr>
        <p:spPr bwMode="auto">
          <a:xfrm>
            <a:off x="1619672" y="476672"/>
            <a:ext cx="21547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a-DK" altLang="sr-Latn-RS" sz="4000" i="0" dirty="0">
                <a:solidFill>
                  <a:srgbClr val="0070C0"/>
                </a:solidFill>
              </a:rPr>
              <a:t>rescEU</a:t>
            </a:r>
          </a:p>
        </p:txBody>
      </p:sp>
    </p:spTree>
    <p:extLst>
      <p:ext uri="{BB962C8B-B14F-4D97-AF65-F5344CB8AC3E}">
        <p14:creationId xmlns:p14="http://schemas.microsoft.com/office/powerpoint/2010/main" val="378949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1"/>
          <p:cNvSpPr>
            <a:spLocks noChangeArrowheads="1"/>
          </p:cNvSpPr>
          <p:nvPr/>
        </p:nvSpPr>
        <p:spPr bwMode="auto">
          <a:xfrm>
            <a:off x="1619672" y="476672"/>
            <a:ext cx="21547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a-DK" altLang="sr-Latn-RS" sz="4000" i="0" dirty="0">
                <a:solidFill>
                  <a:srgbClr val="0070C0"/>
                </a:solidFill>
              </a:rPr>
              <a:t>rescEU</a:t>
            </a:r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id="{5572F13C-C23A-3942-AD19-E2E96E0CE7A8}"/>
              </a:ext>
            </a:extLst>
          </p:cNvPr>
          <p:cNvSpPr>
            <a:spLocks noChangeArrowheads="1"/>
          </p:cNvSpPr>
          <p:nvPr/>
        </p:nvSpPr>
        <p:spPr bwMode="auto">
          <a:xfrm rot="1201562">
            <a:off x="1136650" y="4008438"/>
            <a:ext cx="930275" cy="176053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175"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175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altLang="fr-FR" sz="1200" b="0" i="0" u="none" strike="noStrike" kern="1200" cap="none" spc="0" normalizeH="0" baseline="0" noProof="0">
              <a:ln>
                <a:noFill/>
              </a:ln>
              <a:solidFill>
                <a:srgbClr val="0F5494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" name="Oval 8">
            <a:extLst>
              <a:ext uri="{FF2B5EF4-FFF2-40B4-BE49-F238E27FC236}">
                <a16:creationId xmlns:a16="http://schemas.microsoft.com/office/drawing/2014/main" id="{1DC1C730-F31A-FA47-A8DD-D847D8514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4005263"/>
            <a:ext cx="936625" cy="165576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175"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175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altLang="fr-FR" sz="1200" b="0" i="0" u="none" strike="noStrike" kern="1200" cap="none" spc="0" normalizeH="0" baseline="0" noProof="0">
              <a:ln>
                <a:noFill/>
              </a:ln>
              <a:solidFill>
                <a:srgbClr val="0F5494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3D906A0-E73F-724F-9B64-58E4854650A4}"/>
              </a:ext>
            </a:extLst>
          </p:cNvPr>
          <p:cNvGraphicFramePr/>
          <p:nvPr/>
        </p:nvGraphicFramePr>
        <p:xfrm>
          <a:off x="528107" y="1812533"/>
          <a:ext cx="7056784" cy="47020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1">
            <a:extLst>
              <a:ext uri="{FF2B5EF4-FFF2-40B4-BE49-F238E27FC236}">
                <a16:creationId xmlns:a16="http://schemas.microsoft.com/office/drawing/2014/main" id="{791A115B-6E27-8548-9DD1-2C05E33AD3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8" b="16672"/>
          <a:stretch>
            <a:fillRect/>
          </a:stretch>
        </p:blipFill>
        <p:spPr bwMode="auto">
          <a:xfrm>
            <a:off x="3223430" y="1020371"/>
            <a:ext cx="258127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E7368BA-7CFF-8F4B-8215-9014FF252E28}"/>
              </a:ext>
            </a:extLst>
          </p:cNvPr>
          <p:cNvSpPr txBox="1">
            <a:spLocks/>
          </p:cNvSpPr>
          <p:nvPr/>
        </p:nvSpPr>
        <p:spPr bwMode="auto">
          <a:xfrm>
            <a:off x="4683758" y="5910075"/>
            <a:ext cx="24479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First </a:t>
            </a:r>
            <a:r>
              <a:rPr kumimoji="0" 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responders</a:t>
            </a: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rgbClr val="0F5494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9DCDED0-AB2D-3A45-838E-0EF3E468F35F}"/>
              </a:ext>
            </a:extLst>
          </p:cNvPr>
          <p:cNvSpPr txBox="1">
            <a:spLocks/>
          </p:cNvSpPr>
          <p:nvPr/>
        </p:nvSpPr>
        <p:spPr bwMode="auto">
          <a:xfrm>
            <a:off x="6281279" y="4909706"/>
            <a:ext cx="2627312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rPr>
              <a:t>Mutual </a:t>
            </a:r>
            <a:r>
              <a:rPr kumimoji="0" lang="de-DE" alt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rPr>
              <a:t>assistance</a:t>
            </a:r>
            <a:endParaRPr kumimoji="0" lang="de-DE" altLang="fr-FR" sz="1600" b="0" i="0" u="none" strike="noStrike" kern="1200" cap="none" spc="0" normalizeH="0" baseline="0" noProof="0" dirty="0">
              <a:ln>
                <a:noFill/>
              </a:ln>
              <a:solidFill>
                <a:srgbClr val="0F5494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+mn-cs"/>
            </a:endParaRPr>
          </a:p>
          <a:p>
            <a:pPr marL="1143000" marR="0" lvl="2" indent="-2286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e-DE" altLang="fr-FR" sz="1600" b="0" i="0" u="none" strike="noStrike" kern="1200" cap="none" spc="0" normalizeH="0" baseline="0" noProof="0" dirty="0">
              <a:ln>
                <a:noFill/>
              </a:ln>
              <a:solidFill>
                <a:srgbClr val="0F5494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68FEAAE-E9AA-5145-AAE0-559F8F104261}"/>
              </a:ext>
            </a:extLst>
          </p:cNvPr>
          <p:cNvSpPr txBox="1">
            <a:spLocks/>
          </p:cNvSpPr>
          <p:nvPr/>
        </p:nvSpPr>
        <p:spPr bwMode="auto">
          <a:xfrm>
            <a:off x="7144878" y="3506904"/>
            <a:ext cx="176371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rPr>
              <a:t>Safety net</a:t>
            </a:r>
            <a:endParaRPr kumimoji="0" lang="de-DE" altLang="fr-FR" sz="1600" b="0" i="0" u="none" strike="noStrike" kern="1200" cap="none" spc="0" normalizeH="0" baseline="0" noProof="0">
              <a:ln>
                <a:noFill/>
              </a:ln>
              <a:solidFill>
                <a:srgbClr val="0F5494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+mn-cs"/>
            </a:endParaRPr>
          </a:p>
          <a:p>
            <a:pPr marL="1143000" marR="0" lvl="2" indent="-2286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e-DE" altLang="fr-FR" sz="1600" b="0" i="0" u="none" strike="noStrike" kern="1200" cap="none" spc="0" normalizeH="0" baseline="0" noProof="0">
              <a:ln>
                <a:noFill/>
              </a:ln>
              <a:solidFill>
                <a:srgbClr val="0F5494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E090EA0-85D1-DD41-8279-2D6771DCF3C0}"/>
              </a:ext>
            </a:extLst>
          </p:cNvPr>
          <p:cNvSpPr txBox="1">
            <a:spLocks/>
          </p:cNvSpPr>
          <p:nvPr/>
        </p:nvSpPr>
        <p:spPr bwMode="auto">
          <a:xfrm>
            <a:off x="377246" y="2902788"/>
            <a:ext cx="15652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Request </a:t>
            </a:r>
            <a:r>
              <a:rPr kumimoji="0" 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assistance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through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ERCC</a:t>
            </a: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rgbClr val="0F5494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914400" marR="0" lvl="2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rgbClr val="0F5494"/>
              </a:solidFill>
              <a:effectLst/>
              <a:uLnTx/>
              <a:uFillTx/>
              <a:latin typeface="Verdana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4" name="Right Arrow 5">
            <a:extLst>
              <a:ext uri="{FF2B5EF4-FFF2-40B4-BE49-F238E27FC236}">
                <a16:creationId xmlns:a16="http://schemas.microsoft.com/office/drawing/2014/main" id="{A8F470A6-A1CA-134A-8582-5287BAE5054B}"/>
              </a:ext>
            </a:extLst>
          </p:cNvPr>
          <p:cNvSpPr>
            <a:spLocks noChangeArrowheads="1"/>
          </p:cNvSpPr>
          <p:nvPr/>
        </p:nvSpPr>
        <p:spPr bwMode="auto">
          <a:xfrm rot="3943163" flipV="1">
            <a:off x="1155107" y="4344501"/>
            <a:ext cx="917749" cy="268500"/>
          </a:xfrm>
          <a:prstGeom prst="rightArrow">
            <a:avLst>
              <a:gd name="adj1" fmla="val 50000"/>
              <a:gd name="adj2" fmla="val 50254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175"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175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altLang="fr-FR" sz="1200" b="0" i="0" u="none" strike="noStrike" kern="1200" cap="none" spc="0" normalizeH="0" baseline="0" noProof="0">
              <a:ln>
                <a:noFill/>
              </a:ln>
              <a:solidFill>
                <a:srgbClr val="0F5494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13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E02EF36-29E2-DA4D-8693-9D5532959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1" y="2348880"/>
            <a:ext cx="5664729" cy="377301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0C805D5-6B11-ED42-A266-DDC906322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1628800"/>
            <a:ext cx="6264696" cy="494325"/>
          </a:xfrm>
        </p:spPr>
        <p:txBody>
          <a:bodyPr/>
          <a:lstStyle/>
          <a:p>
            <a:r>
              <a:rPr lang="en-IE" dirty="0"/>
              <a:t>Thanks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259281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8BD2FCE-8936-FF40-B896-E60F86D42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72816"/>
            <a:ext cx="9036496" cy="3961356"/>
          </a:xfrm>
        </p:spPr>
        <p:txBody>
          <a:bodyPr/>
          <a:lstStyle/>
          <a:p>
            <a:pPr indent="-92075" algn="l"/>
            <a:r>
              <a:rPr lang="en-US" altLang="en-US" dirty="0"/>
              <a:t>The EUCPM works on three main activities</a:t>
            </a:r>
            <a:br>
              <a:rPr lang="en-US" altLang="en-US" dirty="0"/>
            </a:br>
            <a:br>
              <a:rPr lang="en-US" altLang="en-US" dirty="0"/>
            </a:br>
            <a:r>
              <a:rPr lang="en-US" altLang="en-US" sz="2000" dirty="0">
                <a:solidFill>
                  <a:srgbClr val="003399"/>
                </a:solidFill>
              </a:rPr>
              <a:t>1. Prevention: </a:t>
            </a:r>
            <a:r>
              <a:rPr lang="en-US" altLang="en-US" sz="2000" b="0" dirty="0">
                <a:solidFill>
                  <a:srgbClr val="003399"/>
                </a:solidFill>
              </a:rPr>
              <a:t>Support Participating States in preventing risks or reducing harm to people, the environment or property resulting from emergencies.</a:t>
            </a:r>
            <a:br>
              <a:rPr lang="en-US" altLang="en-US" sz="2000" dirty="0">
                <a:solidFill>
                  <a:srgbClr val="003399"/>
                </a:solidFill>
              </a:rPr>
            </a:br>
            <a:br>
              <a:rPr lang="en-US" altLang="en-US" sz="2000" dirty="0">
                <a:solidFill>
                  <a:srgbClr val="003399"/>
                </a:solidFill>
              </a:rPr>
            </a:br>
            <a:r>
              <a:rPr lang="en-US" altLang="en-US" sz="2000" dirty="0">
                <a:solidFill>
                  <a:srgbClr val="003399"/>
                </a:solidFill>
              </a:rPr>
              <a:t>2. Preparedness: </a:t>
            </a:r>
            <a:r>
              <a:rPr lang="en-US" altLang="en-US" sz="2000" b="0" dirty="0">
                <a:solidFill>
                  <a:srgbClr val="003399"/>
                </a:solidFill>
              </a:rPr>
              <a:t>Training, exercises, exchanges of experts, modules.</a:t>
            </a:r>
            <a:br>
              <a:rPr lang="en-US" altLang="en-US" sz="2000" b="0" dirty="0">
                <a:solidFill>
                  <a:srgbClr val="003399"/>
                </a:solidFill>
              </a:rPr>
            </a:br>
            <a:br>
              <a:rPr lang="en-US" altLang="en-US" sz="2000" b="0" dirty="0">
                <a:solidFill>
                  <a:srgbClr val="003399"/>
                </a:solidFill>
              </a:rPr>
            </a:br>
            <a:r>
              <a:rPr lang="en-US" altLang="en-US" sz="2000" dirty="0">
                <a:solidFill>
                  <a:srgbClr val="003399"/>
                </a:solidFill>
              </a:rPr>
              <a:t>3. Response: </a:t>
            </a:r>
            <a:r>
              <a:rPr lang="en-US" altLang="en-US" sz="2000" b="0" dirty="0">
                <a:solidFill>
                  <a:srgbClr val="003399"/>
                </a:solidFill>
              </a:rPr>
              <a:t>Facilitate cooperation and coordination in responding to disasters inside and outside the EU.</a:t>
            </a:r>
            <a:br>
              <a:rPr lang="en-US" altLang="en-US" sz="2000" dirty="0">
                <a:solidFill>
                  <a:srgbClr val="003399"/>
                </a:solidFill>
              </a:rPr>
            </a:br>
            <a:br>
              <a:rPr lang="en-US" altLang="en-US" sz="2000" dirty="0">
                <a:solidFill>
                  <a:schemeClr val="tx1"/>
                </a:solidFill>
              </a:rPr>
            </a:br>
            <a:endParaRPr lang="en-US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36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33363" y="5458579"/>
            <a:ext cx="8675687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marL="342900" indent="-342900">
              <a:lnSpc>
                <a:spcPct val="80000"/>
              </a:lnSpc>
              <a:spcBef>
                <a:spcPct val="20000"/>
              </a:spcBef>
              <a:buChar char="•"/>
              <a:defRPr sz="2000" b="0">
                <a:solidFill>
                  <a:srgbClr val="0F5494"/>
                </a:solidFill>
                <a:latin typeface="+mn-lt"/>
              </a:defRPr>
            </a:lvl1pPr>
          </a:lstStyle>
          <a:p>
            <a:pPr algn="ctr"/>
            <a:r>
              <a:rPr lang="en-GB" altLang="en-US" dirty="0"/>
              <a:t>Open to candidate countries by Memorandum of Understanding</a:t>
            </a:r>
            <a:r>
              <a:rPr lang="cs-CZ" altLang="en-US" dirty="0"/>
              <a:t> </a:t>
            </a:r>
            <a:r>
              <a:rPr lang="en-GB" altLang="en-US" dirty="0"/>
              <a:t>(</a:t>
            </a:r>
            <a:r>
              <a:rPr lang="en-GB" altLang="en-US" dirty="0" err="1"/>
              <a:t>MoU</a:t>
            </a:r>
            <a:r>
              <a:rPr lang="en-GB" altLang="en-US" dirty="0"/>
              <a:t>), open to potential candidates; open to third countries by administrative cooperation agreements</a:t>
            </a:r>
          </a:p>
          <a:p>
            <a:pPr algn="ctr"/>
            <a:r>
              <a:rPr lang="en-US" altLang="en-US" dirty="0"/>
              <a:t>Cooperation instrument (prevention, preparedness, response)</a:t>
            </a:r>
          </a:p>
        </p:txBody>
      </p:sp>
      <p:sp>
        <p:nvSpPr>
          <p:cNvPr id="5" name="Rechteck 1"/>
          <p:cNvSpPr>
            <a:spLocks noChangeArrowheads="1"/>
          </p:cNvSpPr>
          <p:nvPr/>
        </p:nvSpPr>
        <p:spPr bwMode="auto">
          <a:xfrm>
            <a:off x="4356100" y="1481892"/>
            <a:ext cx="4716463" cy="387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954C3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954C3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954C3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954C3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954C3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954C3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954C3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954C3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954C3"/>
                </a:solidFill>
                <a:latin typeface="Tahoma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800" dirty="0">
                <a:solidFill>
                  <a:srgbClr val="0F5494"/>
                </a:solidFill>
                <a:latin typeface="+mn-lt"/>
              </a:rPr>
              <a:t>U</a:t>
            </a:r>
            <a:r>
              <a:rPr lang="cs-CZ" altLang="en-US" sz="2800" dirty="0" err="1">
                <a:solidFill>
                  <a:srgbClr val="0F5494"/>
                </a:solidFill>
                <a:latin typeface="+mn-lt"/>
              </a:rPr>
              <a:t>nion</a:t>
            </a:r>
            <a:r>
              <a:rPr lang="en-GB" altLang="en-US" sz="2800" dirty="0">
                <a:solidFill>
                  <a:srgbClr val="0F5494"/>
                </a:solidFill>
                <a:latin typeface="+mn-lt"/>
              </a:rPr>
              <a:t> Civil Protection Mechanism</a:t>
            </a:r>
            <a:endParaRPr lang="cs-CZ" altLang="en-US" sz="2800" dirty="0">
              <a:solidFill>
                <a:srgbClr val="0F5494"/>
              </a:solidFill>
              <a:latin typeface="+mn-lt"/>
            </a:endParaRP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2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altLang="en-US" sz="2000" dirty="0">
                <a:solidFill>
                  <a:srgbClr val="FF0000"/>
                </a:solidFill>
                <a:latin typeface="+mn-lt"/>
              </a:rPr>
              <a:t>3</a:t>
            </a:r>
            <a:r>
              <a:rPr lang="de-DE" altLang="en-US" sz="2000" dirty="0">
                <a:solidFill>
                  <a:srgbClr val="FF0000"/>
                </a:solidFill>
                <a:latin typeface="+mn-lt"/>
              </a:rPr>
              <a:t>4</a:t>
            </a:r>
            <a:r>
              <a:rPr lang="cs-CZ" altLang="en-US" sz="2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altLang="en-US" sz="2000" dirty="0" err="1">
                <a:solidFill>
                  <a:srgbClr val="FF0000"/>
                </a:solidFill>
                <a:latin typeface="+mn-lt"/>
              </a:rPr>
              <a:t>Participating</a:t>
            </a:r>
            <a:r>
              <a:rPr lang="cs-CZ" altLang="en-US" sz="2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altLang="en-US" sz="2000" dirty="0" err="1">
                <a:solidFill>
                  <a:srgbClr val="FF0000"/>
                </a:solidFill>
                <a:latin typeface="+mn-lt"/>
              </a:rPr>
              <a:t>States</a:t>
            </a:r>
            <a:endParaRPr lang="cs-CZ" altLang="en-US" sz="2000" dirty="0">
              <a:solidFill>
                <a:srgbClr val="FF0000"/>
              </a:solidFill>
              <a:latin typeface="+mn-lt"/>
            </a:endParaRP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cs-CZ" altLang="en-US" sz="2000" b="0" dirty="0">
              <a:solidFill>
                <a:srgbClr val="0F5494"/>
              </a:solidFill>
              <a:latin typeface="+mn-lt"/>
            </a:endParaRP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en-US" sz="2000" b="0" dirty="0">
                <a:solidFill>
                  <a:srgbClr val="0F5494"/>
                </a:solidFill>
                <a:latin typeface="+mn-lt"/>
              </a:rPr>
              <a:t>EU </a:t>
            </a:r>
            <a:r>
              <a:rPr lang="de-DE" altLang="en-US" sz="2000" b="0" dirty="0">
                <a:solidFill>
                  <a:srgbClr val="0F5494"/>
                </a:solidFill>
                <a:latin typeface="+mn-lt"/>
              </a:rPr>
              <a:t>Member States (2</a:t>
            </a:r>
            <a:r>
              <a:rPr lang="hr-HR" altLang="en-US" sz="2000" b="0" dirty="0">
                <a:solidFill>
                  <a:srgbClr val="0F5494"/>
                </a:solidFill>
                <a:latin typeface="+mn-lt"/>
              </a:rPr>
              <a:t>7</a:t>
            </a:r>
            <a:r>
              <a:rPr lang="de-DE" altLang="en-US" sz="2000" b="0" dirty="0">
                <a:solidFill>
                  <a:srgbClr val="0F5494"/>
                </a:solidFill>
                <a:latin typeface="+mn-lt"/>
              </a:rPr>
              <a:t>) </a:t>
            </a:r>
            <a:endParaRPr lang="cs-CZ" altLang="en-US" sz="2000" b="0" dirty="0">
              <a:solidFill>
                <a:srgbClr val="0F5494"/>
              </a:solidFill>
              <a:latin typeface="+mn-lt"/>
            </a:endParaRP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de-DE" altLang="en-US" sz="2000" b="0" dirty="0">
                <a:solidFill>
                  <a:srgbClr val="0F5494"/>
                </a:solidFill>
                <a:latin typeface="+mn-lt"/>
              </a:rPr>
              <a:t>EEA </a:t>
            </a:r>
            <a:r>
              <a:rPr lang="cs-CZ" altLang="en-US" sz="2000" b="0" dirty="0">
                <a:solidFill>
                  <a:srgbClr val="0F5494"/>
                </a:solidFill>
                <a:latin typeface="+mn-lt"/>
              </a:rPr>
              <a:t>– </a:t>
            </a:r>
            <a:r>
              <a:rPr lang="cs-CZ" altLang="en-US" sz="2000" b="0" dirty="0" err="1">
                <a:solidFill>
                  <a:srgbClr val="0F5494"/>
                </a:solidFill>
                <a:latin typeface="+mn-lt"/>
              </a:rPr>
              <a:t>Norway</a:t>
            </a:r>
            <a:r>
              <a:rPr lang="cs-CZ" altLang="en-US" sz="2000" b="0" dirty="0">
                <a:solidFill>
                  <a:srgbClr val="0F5494"/>
                </a:solidFill>
                <a:latin typeface="+mn-lt"/>
              </a:rPr>
              <a:t>, </a:t>
            </a:r>
            <a:r>
              <a:rPr lang="cs-CZ" altLang="en-US" sz="2000" b="0" dirty="0" err="1">
                <a:solidFill>
                  <a:srgbClr val="0F5494"/>
                </a:solidFill>
                <a:latin typeface="+mn-lt"/>
              </a:rPr>
              <a:t>Iceland</a:t>
            </a:r>
            <a:r>
              <a:rPr lang="cs-CZ" altLang="en-US" sz="2000" b="0" dirty="0">
                <a:solidFill>
                  <a:srgbClr val="0F5494"/>
                </a:solidFill>
                <a:latin typeface="+mn-lt"/>
              </a:rPr>
              <a:t> </a:t>
            </a:r>
            <a:r>
              <a:rPr lang="de-DE" altLang="en-US" sz="2000" b="0" dirty="0">
                <a:solidFill>
                  <a:srgbClr val="0F5494"/>
                </a:solidFill>
                <a:latin typeface="+mn-lt"/>
              </a:rPr>
              <a:t>(</a:t>
            </a:r>
            <a:r>
              <a:rPr lang="cs-CZ" altLang="en-US" sz="2000" b="0" dirty="0">
                <a:solidFill>
                  <a:srgbClr val="0F5494"/>
                </a:solidFill>
                <a:latin typeface="+mn-lt"/>
              </a:rPr>
              <a:t>2</a:t>
            </a:r>
            <a:r>
              <a:rPr lang="de-DE" altLang="en-US" sz="2000" b="0" dirty="0">
                <a:solidFill>
                  <a:srgbClr val="0F5494"/>
                </a:solidFill>
                <a:latin typeface="+mn-lt"/>
              </a:rPr>
              <a:t>)</a:t>
            </a:r>
            <a:endParaRPr lang="cs-CZ" altLang="en-US" sz="2000" b="0" dirty="0">
              <a:solidFill>
                <a:srgbClr val="0F5494"/>
              </a:solidFill>
              <a:latin typeface="+mn-lt"/>
            </a:endParaRP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de-DE" altLang="en-US" sz="2000" b="0" dirty="0">
                <a:solidFill>
                  <a:srgbClr val="0F5494"/>
                </a:solidFill>
                <a:latin typeface="+mn-lt"/>
              </a:rPr>
              <a:t>F</a:t>
            </a:r>
            <a:r>
              <a:rPr lang="cs-CZ" altLang="en-US" sz="2000" b="0" dirty="0" err="1">
                <a:solidFill>
                  <a:srgbClr val="0F5494"/>
                </a:solidFill>
                <a:latin typeface="+mn-lt"/>
              </a:rPr>
              <a:t>ormer</a:t>
            </a:r>
            <a:r>
              <a:rPr lang="cs-CZ" altLang="en-US" sz="2000" b="0" dirty="0">
                <a:solidFill>
                  <a:srgbClr val="0F5494"/>
                </a:solidFill>
                <a:latin typeface="+mn-lt"/>
              </a:rPr>
              <a:t> </a:t>
            </a:r>
            <a:r>
              <a:rPr lang="en-GB" altLang="en-US" sz="2000" b="0" dirty="0">
                <a:solidFill>
                  <a:srgbClr val="0F5494"/>
                </a:solidFill>
                <a:latin typeface="+mn-lt"/>
              </a:rPr>
              <a:t>Yugoslav</a:t>
            </a:r>
            <a:r>
              <a:rPr lang="cs-CZ" altLang="en-US" sz="2000" b="0" dirty="0">
                <a:solidFill>
                  <a:srgbClr val="0F5494"/>
                </a:solidFill>
                <a:latin typeface="+mn-lt"/>
              </a:rPr>
              <a:t> </a:t>
            </a:r>
            <a:r>
              <a:rPr lang="de-DE" altLang="en-US" sz="2000" b="0" dirty="0">
                <a:solidFill>
                  <a:srgbClr val="0F5494"/>
                </a:solidFill>
                <a:latin typeface="+mn-lt"/>
              </a:rPr>
              <a:t>R</a:t>
            </a:r>
            <a:r>
              <a:rPr lang="cs-CZ" altLang="en-US" sz="2000" b="0" dirty="0" err="1">
                <a:solidFill>
                  <a:srgbClr val="0F5494"/>
                </a:solidFill>
                <a:latin typeface="+mn-lt"/>
              </a:rPr>
              <a:t>epublic</a:t>
            </a:r>
            <a:r>
              <a:rPr lang="cs-CZ" altLang="en-US" sz="2000" b="0" dirty="0">
                <a:solidFill>
                  <a:srgbClr val="0F5494"/>
                </a:solidFill>
                <a:latin typeface="+mn-lt"/>
              </a:rPr>
              <a:t> </a:t>
            </a:r>
            <a:r>
              <a:rPr lang="cs-CZ" altLang="en-US" sz="2000" b="0" dirty="0" err="1">
                <a:solidFill>
                  <a:srgbClr val="0F5494"/>
                </a:solidFill>
                <a:latin typeface="+mn-lt"/>
              </a:rPr>
              <a:t>of</a:t>
            </a:r>
            <a:r>
              <a:rPr lang="cs-CZ" altLang="en-US" sz="2000" b="0" dirty="0">
                <a:solidFill>
                  <a:srgbClr val="0F5494"/>
                </a:solidFill>
                <a:latin typeface="+mn-lt"/>
              </a:rPr>
              <a:t> </a:t>
            </a:r>
            <a:r>
              <a:rPr lang="de-DE" altLang="en-US" sz="2000" b="0" dirty="0">
                <a:solidFill>
                  <a:srgbClr val="0F5494"/>
                </a:solidFill>
                <a:latin typeface="+mn-lt"/>
              </a:rPr>
              <a:t>M</a:t>
            </a:r>
            <a:r>
              <a:rPr lang="cs-CZ" altLang="en-US" sz="2000" b="0" dirty="0" err="1">
                <a:solidFill>
                  <a:srgbClr val="0F5494"/>
                </a:solidFill>
                <a:latin typeface="+mn-lt"/>
              </a:rPr>
              <a:t>acedonia</a:t>
            </a:r>
            <a:r>
              <a:rPr lang="cs-CZ" altLang="en-US" sz="2000" b="0" dirty="0">
                <a:solidFill>
                  <a:srgbClr val="0F5494"/>
                </a:solidFill>
                <a:latin typeface="+mn-lt"/>
              </a:rPr>
              <a:t>, </a:t>
            </a:r>
            <a:r>
              <a:rPr lang="cs-CZ" altLang="en-US" sz="2000" b="0" dirty="0" err="1">
                <a:solidFill>
                  <a:srgbClr val="0F5494"/>
                </a:solidFill>
                <a:latin typeface="+mn-lt"/>
              </a:rPr>
              <a:t>Montenegro</a:t>
            </a:r>
            <a:r>
              <a:rPr lang="de-DE" altLang="en-US" sz="2000" b="0" dirty="0">
                <a:solidFill>
                  <a:srgbClr val="0F5494"/>
                </a:solidFill>
                <a:latin typeface="+mn-lt"/>
              </a:rPr>
              <a:t>, </a:t>
            </a:r>
            <a:r>
              <a:rPr lang="de-DE" altLang="en-US" sz="2000" b="0" dirty="0" err="1">
                <a:solidFill>
                  <a:srgbClr val="0F5494"/>
                </a:solidFill>
                <a:latin typeface="+mn-lt"/>
              </a:rPr>
              <a:t>Serbia</a:t>
            </a:r>
            <a:r>
              <a:rPr lang="de-DE" altLang="en-US" sz="2000" b="0" dirty="0">
                <a:solidFill>
                  <a:srgbClr val="0F5494"/>
                </a:solidFill>
                <a:latin typeface="+mn-lt"/>
              </a:rPr>
              <a:t>, Turkey</a:t>
            </a:r>
            <a:r>
              <a:rPr lang="cs-CZ" altLang="en-US" sz="2000" b="0" dirty="0">
                <a:solidFill>
                  <a:srgbClr val="0F5494"/>
                </a:solidFill>
                <a:latin typeface="+mn-lt"/>
              </a:rPr>
              <a:t> (</a:t>
            </a:r>
            <a:r>
              <a:rPr lang="de-DE" altLang="en-US" sz="2000" b="0" dirty="0">
                <a:solidFill>
                  <a:srgbClr val="0F5494"/>
                </a:solidFill>
                <a:latin typeface="+mn-lt"/>
              </a:rPr>
              <a:t>4</a:t>
            </a:r>
            <a:r>
              <a:rPr lang="cs-CZ" altLang="en-US" sz="2000" b="0" dirty="0">
                <a:solidFill>
                  <a:srgbClr val="0F5494"/>
                </a:solidFill>
                <a:latin typeface="+mn-lt"/>
              </a:rPr>
              <a:t>)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en-US" sz="2000" b="0" dirty="0">
                <a:solidFill>
                  <a:srgbClr val="0F5494"/>
                </a:solidFill>
                <a:latin typeface="+mn-lt"/>
              </a:rPr>
              <a:t>United Kongdom</a:t>
            </a:r>
            <a:endParaRPr lang="en-GB" altLang="en-US" sz="2000" b="0" dirty="0">
              <a:solidFill>
                <a:srgbClr val="0F5494"/>
              </a:solidFill>
              <a:latin typeface="+mn-lt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1424742"/>
            <a:ext cx="4043362" cy="360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8794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06F94E-FDCA-D742-8001-4EDD65176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9180512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21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663575" y="2196753"/>
            <a:ext cx="8229600" cy="649288"/>
          </a:xfrm>
          <a:prstGeom prst="rect">
            <a:avLst/>
          </a:prstGeom>
          <a:solidFill>
            <a:srgbClr val="0F5494"/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buClr>
                <a:srgbClr val="002060"/>
              </a:buClr>
              <a:buFontTx/>
              <a:buNone/>
              <a:defRPr/>
            </a:pPr>
            <a:r>
              <a:rPr lang="en-GB" b="1" kern="0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rPr>
              <a:t>  Pillars / tools of the Union CP Mechanism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23938" y="2996853"/>
            <a:ext cx="64801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3175">
              <a:spcBef>
                <a:spcPct val="20000"/>
              </a:spcBef>
              <a:buChar char="•"/>
              <a:defRPr sz="3200">
                <a:solidFill>
                  <a:srgbClr val="0954C3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954C3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954C3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954C3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954C3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954C3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954C3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954C3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954C3"/>
                </a:solidFill>
                <a:latin typeface="Tahoma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7600">
              <a:solidFill>
                <a:srgbClr val="FFD624"/>
              </a:solidFill>
              <a:latin typeface="Verdana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311275" y="2565053"/>
            <a:ext cx="72072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3175">
              <a:spcBef>
                <a:spcPct val="20000"/>
              </a:spcBef>
              <a:buChar char="•"/>
              <a:defRPr sz="3200">
                <a:solidFill>
                  <a:srgbClr val="0954C3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954C3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954C3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954C3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954C3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954C3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954C3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954C3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954C3"/>
                </a:solidFill>
                <a:latin typeface="Tahoma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7600">
              <a:solidFill>
                <a:srgbClr val="FFD624"/>
              </a:solidFill>
              <a:latin typeface="Verdana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63128" y="2852341"/>
            <a:ext cx="648072" cy="3528987"/>
          </a:xfrm>
          <a:prstGeom prst="rect">
            <a:avLst/>
          </a:prstGeom>
          <a:solidFill>
            <a:srgbClr val="0F5494"/>
          </a:solidFill>
          <a:ln>
            <a:noFill/>
          </a:ln>
          <a:effectLst/>
        </p:spPr>
        <p:txBody>
          <a:bodyPr vert="vert270"/>
          <a:lstStyle/>
          <a:p>
            <a:pPr algn="ctr">
              <a:spcBef>
                <a:spcPct val="20000"/>
              </a:spcBef>
              <a:buClr>
                <a:srgbClr val="002060"/>
              </a:buClr>
            </a:pPr>
            <a:r>
              <a:rPr lang="en-GB" sz="2400" dirty="0">
                <a:solidFill>
                  <a:schemeClr val="bg1"/>
                </a:solidFill>
              </a:rPr>
              <a:t>ERCC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491220" y="2846041"/>
            <a:ext cx="648072" cy="3528987"/>
          </a:xfrm>
          <a:prstGeom prst="rect">
            <a:avLst/>
          </a:prstGeom>
          <a:solidFill>
            <a:srgbClr val="0F5494"/>
          </a:solidFill>
          <a:ln>
            <a:noFill/>
          </a:ln>
          <a:effectLst/>
        </p:spPr>
        <p:txBody>
          <a:bodyPr vert="vert270"/>
          <a:lstStyle/>
          <a:p>
            <a:pPr algn="ctr">
              <a:spcBef>
                <a:spcPct val="20000"/>
              </a:spcBef>
              <a:buClr>
                <a:srgbClr val="002060"/>
              </a:buClr>
              <a:defRPr/>
            </a:pPr>
            <a:r>
              <a:rPr lang="en-GB" sz="2400" dirty="0">
                <a:solidFill>
                  <a:schemeClr val="bg1"/>
                </a:solidFill>
                <a:latin typeface="Verdana" pitchFamily="34" charset="0"/>
              </a:rPr>
              <a:t>CECIS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329879" y="2846041"/>
            <a:ext cx="648072" cy="3528987"/>
          </a:xfrm>
          <a:prstGeom prst="rect">
            <a:avLst/>
          </a:prstGeom>
          <a:solidFill>
            <a:srgbClr val="0F5494"/>
          </a:solidFill>
          <a:ln>
            <a:noFill/>
          </a:ln>
          <a:effectLst/>
        </p:spPr>
        <p:txBody>
          <a:bodyPr vert="vert270"/>
          <a:lstStyle/>
          <a:p>
            <a:pPr algn="ctr">
              <a:spcBef>
                <a:spcPct val="20000"/>
              </a:spcBef>
              <a:buClr>
                <a:srgbClr val="002060"/>
              </a:buClr>
              <a:defRPr/>
            </a:pPr>
            <a:r>
              <a:rPr lang="en-GB" sz="2400" dirty="0">
                <a:solidFill>
                  <a:schemeClr val="bg1"/>
                </a:solidFill>
                <a:latin typeface="Verdana" pitchFamily="34" charset="0"/>
              </a:rPr>
              <a:t>Transport support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3132534" y="2846040"/>
            <a:ext cx="648072" cy="3528987"/>
          </a:xfrm>
          <a:prstGeom prst="rect">
            <a:avLst/>
          </a:prstGeom>
          <a:solidFill>
            <a:srgbClr val="0F5494"/>
          </a:solidFill>
          <a:ln>
            <a:noFill/>
          </a:ln>
          <a:effectLst/>
        </p:spPr>
        <p:txBody>
          <a:bodyPr vert="vert270"/>
          <a:lstStyle/>
          <a:p>
            <a:pPr algn="ctr">
              <a:spcBef>
                <a:spcPct val="20000"/>
              </a:spcBef>
              <a:buClr>
                <a:srgbClr val="002060"/>
              </a:buClr>
            </a:pPr>
            <a:r>
              <a:rPr lang="en-GB" sz="2400" dirty="0">
                <a:solidFill>
                  <a:schemeClr val="bg1"/>
                </a:solidFill>
              </a:rPr>
              <a:t>Experts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6486632" y="2846037"/>
            <a:ext cx="648072" cy="352898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txBody>
          <a:bodyPr vert="vert270"/>
          <a:lstStyle/>
          <a:p>
            <a:pPr algn="ctr">
              <a:spcBef>
                <a:spcPct val="20000"/>
              </a:spcBef>
              <a:buClr>
                <a:srgbClr val="002060"/>
              </a:buClr>
            </a:pPr>
            <a:r>
              <a:rPr lang="en-GB" sz="2400" dirty="0">
                <a:solidFill>
                  <a:schemeClr val="bg1"/>
                </a:solidFill>
              </a:rPr>
              <a:t>Exercises</a:t>
            </a:r>
          </a:p>
        </p:txBody>
      </p:sp>
      <p:sp>
        <p:nvSpPr>
          <p:cNvPr id="12" name="Rectangle 16"/>
          <p:cNvSpPr/>
          <p:nvPr/>
        </p:nvSpPr>
        <p:spPr bwMode="auto">
          <a:xfrm>
            <a:off x="3975496" y="2846039"/>
            <a:ext cx="648072" cy="3528987"/>
          </a:xfrm>
          <a:prstGeom prst="rect">
            <a:avLst/>
          </a:prstGeom>
          <a:solidFill>
            <a:srgbClr val="0F5494"/>
          </a:solidFill>
          <a:ln>
            <a:noFill/>
          </a:ln>
          <a:effectLst/>
        </p:spPr>
        <p:txBody>
          <a:bodyPr vert="vert270"/>
          <a:lstStyle/>
          <a:p>
            <a:pPr algn="ctr">
              <a:spcBef>
                <a:spcPct val="20000"/>
              </a:spcBef>
              <a:buClr>
                <a:srgbClr val="002060"/>
              </a:buClr>
            </a:pPr>
            <a:r>
              <a:rPr lang="de-DE" sz="2400" dirty="0">
                <a:solidFill>
                  <a:schemeClr val="bg1"/>
                </a:solidFill>
              </a:rPr>
              <a:t>Modules / TAST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3" name="Rectangle 16"/>
          <p:cNvSpPr/>
          <p:nvPr/>
        </p:nvSpPr>
        <p:spPr bwMode="auto">
          <a:xfrm>
            <a:off x="4817408" y="2846039"/>
            <a:ext cx="648072" cy="3528987"/>
          </a:xfrm>
          <a:prstGeom prst="rect">
            <a:avLst/>
          </a:prstGeom>
          <a:solidFill>
            <a:srgbClr val="0F5494"/>
          </a:solidFill>
          <a:ln>
            <a:noFill/>
          </a:ln>
          <a:effectLst/>
        </p:spPr>
        <p:txBody>
          <a:bodyPr vert="vert270"/>
          <a:lstStyle/>
          <a:p>
            <a:pPr algn="ctr">
              <a:spcBef>
                <a:spcPct val="20000"/>
              </a:spcBef>
              <a:buClr>
                <a:srgbClr val="002060"/>
              </a:buClr>
            </a:pPr>
            <a:r>
              <a:rPr lang="en-GB" sz="2400" dirty="0">
                <a:solidFill>
                  <a:schemeClr val="bg1"/>
                </a:solidFill>
              </a:rPr>
              <a:t>Other Capacities</a:t>
            </a:r>
          </a:p>
        </p:txBody>
      </p:sp>
      <p:sp>
        <p:nvSpPr>
          <p:cNvPr id="14" name="Rectangle 23"/>
          <p:cNvSpPr/>
          <p:nvPr/>
        </p:nvSpPr>
        <p:spPr bwMode="auto">
          <a:xfrm>
            <a:off x="8223968" y="2852341"/>
            <a:ext cx="648072" cy="352898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txBody>
          <a:bodyPr vert="vert270"/>
          <a:lstStyle/>
          <a:p>
            <a:pPr algn="ctr">
              <a:spcBef>
                <a:spcPct val="20000"/>
              </a:spcBef>
              <a:buClr>
                <a:srgbClr val="002060"/>
              </a:buClr>
            </a:pPr>
            <a:r>
              <a:rPr lang="en-GB" sz="2400" dirty="0">
                <a:solidFill>
                  <a:schemeClr val="bg1"/>
                </a:solidFill>
              </a:rPr>
              <a:t>Lessons Learned</a:t>
            </a:r>
          </a:p>
          <a:p>
            <a:pPr algn="ctr">
              <a:spcBef>
                <a:spcPct val="20000"/>
              </a:spcBef>
              <a:buClr>
                <a:srgbClr val="002060"/>
              </a:buClr>
            </a:pP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5" name="Rectangle 23"/>
          <p:cNvSpPr/>
          <p:nvPr/>
        </p:nvSpPr>
        <p:spPr bwMode="auto">
          <a:xfrm>
            <a:off x="5616270" y="2846038"/>
            <a:ext cx="648072" cy="352898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txBody>
          <a:bodyPr vert="vert270"/>
          <a:lstStyle/>
          <a:p>
            <a:pPr algn="ctr">
              <a:spcBef>
                <a:spcPct val="20000"/>
              </a:spcBef>
              <a:buClr>
                <a:srgbClr val="002060"/>
              </a:buClr>
            </a:pPr>
            <a:r>
              <a:rPr lang="en-GB" sz="2400" dirty="0">
                <a:solidFill>
                  <a:schemeClr val="bg1"/>
                </a:solidFill>
              </a:rPr>
              <a:t>Training</a:t>
            </a: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0" y="1331044"/>
            <a:ext cx="9144000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58775" indent="-358775" algn="ctr" eaLnBrk="0" hangingPunct="0">
              <a:defRPr sz="2500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eaLnBrk="0" hangingPunct="0">
              <a:defRPr sz="3000">
                <a:solidFill>
                  <a:srgbClr val="0F5494"/>
                </a:solidFill>
              </a:defRPr>
            </a:lvl2pPr>
            <a:lvl3pPr marL="358775" indent="-358775" eaLnBrk="0" hangingPunct="0">
              <a:defRPr sz="3000">
                <a:solidFill>
                  <a:srgbClr val="0F5494"/>
                </a:solidFill>
              </a:defRPr>
            </a:lvl3pPr>
            <a:lvl4pPr marL="358775" indent="-358775" eaLnBrk="0" hangingPunct="0">
              <a:defRPr sz="3000">
                <a:solidFill>
                  <a:srgbClr val="0F5494"/>
                </a:solidFill>
              </a:defRPr>
            </a:lvl4pPr>
            <a:lvl5pPr marL="358775" indent="-358775" eaLnBrk="0" hangingPunct="0">
              <a:defRPr sz="3000">
                <a:solidFill>
                  <a:srgbClr val="0F5494"/>
                </a:solidFill>
              </a:defRPr>
            </a:lvl5pPr>
            <a:lvl6pPr marL="815975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</a:defRPr>
            </a:lvl6pPr>
            <a:lvl7pPr marL="1273175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</a:defRPr>
            </a:lvl7pPr>
            <a:lvl8pPr marL="1730375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</a:defRPr>
            </a:lvl8pPr>
            <a:lvl9pPr marL="2187575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F5494"/>
                </a:solidFill>
              </a:defRPr>
            </a:lvl9pPr>
          </a:lstStyle>
          <a:p>
            <a:pPr algn="l"/>
            <a:r>
              <a:rPr lang="en-GB" altLang="en-US" dirty="0"/>
              <a:t>Pillars / Tools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7325291" y="2846037"/>
            <a:ext cx="648072" cy="352898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txBody>
          <a:bodyPr vert="vert270"/>
          <a:lstStyle/>
          <a:p>
            <a:pPr algn="ctr">
              <a:spcBef>
                <a:spcPct val="20000"/>
              </a:spcBef>
              <a:buClr>
                <a:srgbClr val="002060"/>
              </a:buClr>
            </a:pPr>
            <a:r>
              <a:rPr lang="en-GB" sz="2400" dirty="0">
                <a:solidFill>
                  <a:schemeClr val="bg1"/>
                </a:solidFill>
              </a:rPr>
              <a:t>P&amp;P</a:t>
            </a:r>
          </a:p>
        </p:txBody>
      </p:sp>
    </p:spTree>
    <p:extLst>
      <p:ext uri="{BB962C8B-B14F-4D97-AF65-F5344CB8AC3E}">
        <p14:creationId xmlns:p14="http://schemas.microsoft.com/office/powerpoint/2010/main" val="2614437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itle 1"/>
          <p:cNvSpPr>
            <a:spLocks noGrp="1"/>
          </p:cNvSpPr>
          <p:nvPr>
            <p:ph type="title"/>
          </p:nvPr>
        </p:nvSpPr>
        <p:spPr>
          <a:xfrm>
            <a:off x="107504" y="920825"/>
            <a:ext cx="8856984" cy="936625"/>
          </a:xfrm>
        </p:spPr>
        <p:txBody>
          <a:bodyPr/>
          <a:lstStyle/>
          <a:p>
            <a:pPr algn="ctr" eaLnBrk="1" hangingPunct="1"/>
            <a:r>
              <a:rPr lang="de-DE" altLang="en-US" sz="2400" dirty="0"/>
              <a:t>Emergency Response </a:t>
            </a:r>
            <a:r>
              <a:rPr lang="de-DE" altLang="en-US" sz="2400" dirty="0" err="1"/>
              <a:t>Coordination</a:t>
            </a:r>
            <a:r>
              <a:rPr lang="de-DE" altLang="en-US" sz="2400" dirty="0"/>
              <a:t> Center - ERCC</a:t>
            </a:r>
            <a:endParaRPr lang="en-GB" altLang="en-US" sz="2400" dirty="0"/>
          </a:p>
        </p:txBody>
      </p:sp>
      <p:pic>
        <p:nvPicPr>
          <p:cNvPr id="193540" name="Picture 11" descr="H:\My Documents\My Pictures\DSC_89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90"/>
          <a:stretch>
            <a:fillRect/>
          </a:stretch>
        </p:blipFill>
        <p:spPr bwMode="auto">
          <a:xfrm>
            <a:off x="5148064" y="2573339"/>
            <a:ext cx="3672086" cy="200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351908-255D-1B48-A4E3-1CB97A4EC8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40"/>
          <a:stretch/>
        </p:blipFill>
        <p:spPr>
          <a:xfrm>
            <a:off x="-324544" y="2276872"/>
            <a:ext cx="6048672" cy="41461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64DB9B-C425-F44B-8C0A-DFBC2EB99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4797085"/>
            <a:ext cx="2324249" cy="203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99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itle 1"/>
          <p:cNvSpPr>
            <a:spLocks noGrp="1"/>
          </p:cNvSpPr>
          <p:nvPr>
            <p:ph type="title"/>
          </p:nvPr>
        </p:nvSpPr>
        <p:spPr>
          <a:xfrm>
            <a:off x="107504" y="920825"/>
            <a:ext cx="8856984" cy="936625"/>
          </a:xfrm>
        </p:spPr>
        <p:txBody>
          <a:bodyPr/>
          <a:lstStyle/>
          <a:p>
            <a:pPr algn="ctr" eaLnBrk="1" hangingPunct="1"/>
            <a:r>
              <a:rPr lang="de-DE" altLang="en-US" sz="2400" dirty="0"/>
              <a:t>Emergency Response </a:t>
            </a:r>
            <a:r>
              <a:rPr lang="de-DE" altLang="en-US" sz="2400" dirty="0" err="1"/>
              <a:t>Coordination</a:t>
            </a:r>
            <a:r>
              <a:rPr lang="de-DE" altLang="en-US" sz="2400" dirty="0"/>
              <a:t> Center - ERCC</a:t>
            </a:r>
            <a:endParaRPr lang="en-GB" alt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812F34-CAD8-A34F-8576-139C2011D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32037"/>
            <a:ext cx="8507288" cy="4525963"/>
          </a:xfrm>
        </p:spPr>
        <p:txBody>
          <a:bodyPr/>
          <a:lstStyle/>
          <a:p>
            <a:r>
              <a:rPr lang="en-GB" dirty="0"/>
              <a:t>UCPM, emergency response 24/7 – main hat</a:t>
            </a:r>
          </a:p>
          <a:p>
            <a:r>
              <a:rPr lang="en-GB" dirty="0"/>
              <a:t>IPCR 24/7 – the “other hat”</a:t>
            </a:r>
          </a:p>
          <a:p>
            <a:r>
              <a:rPr lang="en-GB" dirty="0"/>
              <a:t>Solidarity Clause</a:t>
            </a:r>
          </a:p>
          <a:p>
            <a:r>
              <a:rPr lang="en-GB" dirty="0"/>
              <a:t>ECURIE – radiological &amp; nuclear</a:t>
            </a:r>
          </a:p>
          <a:p>
            <a:r>
              <a:rPr lang="en-GB" dirty="0"/>
              <a:t>Copernicus EMS – satellite mapping</a:t>
            </a:r>
          </a:p>
          <a:p>
            <a:r>
              <a:rPr lang="en-GB" dirty="0"/>
              <a:t>MEDEVAC with SANTE and WHO</a:t>
            </a:r>
          </a:p>
          <a:p>
            <a:r>
              <a:rPr lang="en-GB" dirty="0"/>
              <a:t>ARGUS phase I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0261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0" descr="C:\Users\mari_kol\Documents\Dubrovnik 5-7 Oct 2011\Mechanism workshop\europe_bi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9575" y="1179513"/>
            <a:ext cx="4924425" cy="567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9" descr="worldicon"/>
          <p:cNvPicPr>
            <a:picLocks noChangeAspect="1" noChangeArrowheads="1" noCrop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6913" y="6092825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5508625" y="3716338"/>
            <a:ext cx="1325563" cy="1343025"/>
            <a:chOff x="2290" y="1661"/>
            <a:chExt cx="835" cy="846"/>
          </a:xfrm>
        </p:grpSpPr>
        <p:pic>
          <p:nvPicPr>
            <p:cNvPr id="9" name="Picture 6" descr="LOGO_EUCP_small"/>
            <p:cNvPicPr>
              <a:picLocks noChangeAspect="1" noChangeArrowheads="1"/>
            </p:cNvPicPr>
            <p:nvPr/>
          </p:nvPicPr>
          <p:blipFill>
            <a:blip r:embed="rId4" cstate="screen">
              <a:lum brigh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0" y="1661"/>
              <a:ext cx="835" cy="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2472" y="1933"/>
              <a:ext cx="62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7600" b="1">
                  <a:solidFill>
                    <a:srgbClr val="FFD624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7600" b="1">
                  <a:solidFill>
                    <a:srgbClr val="FFD624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7600" b="1">
                  <a:solidFill>
                    <a:srgbClr val="FFD624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7600" b="1">
                  <a:solidFill>
                    <a:srgbClr val="FFD624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7600" b="1">
                  <a:solidFill>
                    <a:srgbClr val="FFD624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600" b="1">
                  <a:solidFill>
                    <a:srgbClr val="FFD624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600" b="1">
                  <a:solidFill>
                    <a:srgbClr val="FFD624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600" b="1">
                  <a:solidFill>
                    <a:srgbClr val="FFD624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600" b="1">
                  <a:solidFill>
                    <a:srgbClr val="FFD624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>
                  <a:solidFill>
                    <a:srgbClr val="000000"/>
                  </a:solidFill>
                  <a:latin typeface="Tahoma" pitchFamily="34" charset="0"/>
                  <a:cs typeface="Arial" pitchFamily="34" charset="0"/>
                </a:rPr>
                <a:t>ERCC</a:t>
              </a:r>
              <a:endParaRPr lang="en-GB" altLang="en-US" sz="2000">
                <a:solidFill>
                  <a:srgbClr val="000000"/>
                </a:solidFill>
                <a:latin typeface="Tahoma" pitchFamily="34" charset="0"/>
                <a:cs typeface="Arial" pitchFamily="34" charset="0"/>
              </a:endParaRPr>
            </a:p>
          </p:txBody>
        </p:sp>
      </p:grpSp>
      <p:pic>
        <p:nvPicPr>
          <p:cNvPr id="11" name="Picture 9" descr="map_wor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3384550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587375" y="1754188"/>
            <a:ext cx="2544763" cy="1768475"/>
          </a:xfrm>
          <a:prstGeom prst="irregularSeal1">
            <a:avLst/>
          </a:prstGeom>
          <a:solidFill>
            <a:srgbClr val="FFFF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altLang="en-US" sz="160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Disaster stricken country</a:t>
            </a:r>
          </a:p>
        </p:txBody>
      </p:sp>
      <p:pic>
        <p:nvPicPr>
          <p:cNvPr id="13" name="Picture 26" descr="LOGO_EUCP_small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6088" y="4162425"/>
            <a:ext cx="40005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9" descr="LOGO_EUCP_small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3213" y="3144838"/>
            <a:ext cx="4016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uppieren 1"/>
          <p:cNvGrpSpPr>
            <a:grpSpLocks/>
          </p:cNvGrpSpPr>
          <p:nvPr/>
        </p:nvGrpSpPr>
        <p:grpSpPr bwMode="auto">
          <a:xfrm>
            <a:off x="4340225" y="2833688"/>
            <a:ext cx="4057650" cy="3508375"/>
            <a:chOff x="4299744" y="2820618"/>
            <a:chExt cx="4057107" cy="3508745"/>
          </a:xfrm>
        </p:grpSpPr>
        <p:pic>
          <p:nvPicPr>
            <p:cNvPr id="16" name="Picture 11" descr="LOGO_EUCP_small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9744" y="5503863"/>
              <a:ext cx="401637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2" descr="LOGO_EUCP_small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7039" y="5432425"/>
              <a:ext cx="401638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3" descr="LOGO_EUCP_small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9700" y="4076700"/>
              <a:ext cx="401638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4" descr="LOGO_EUCP_small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5975" y="3569450"/>
              <a:ext cx="401637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5" descr="LOGO_EUCP_small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7410" y="5363495"/>
              <a:ext cx="401638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6" descr="LOGO_EUCP_small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3" y="4797425"/>
              <a:ext cx="401637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7" descr="LOGO_EUCP_small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9925" y="3357563"/>
              <a:ext cx="401638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8" descr="LOGO_EUCP_small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4905" y="5432425"/>
              <a:ext cx="401638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9" descr="LOGO_EUCP_small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4905" y="5922963"/>
              <a:ext cx="401638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0" descr="LOGO_EUCP_small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418" y="2820618"/>
              <a:ext cx="401638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1" descr="LOGO_EUCP_small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1279" y="5059363"/>
              <a:ext cx="401637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2" descr="LOGO_EUCP_small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7747" y="4629943"/>
              <a:ext cx="401637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3" descr="LOGO_EUCP_small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1540" y="3927474"/>
              <a:ext cx="401638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4" descr="LOGO_EUCP_small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1876" y="3632199"/>
              <a:ext cx="401638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5" descr="LOGO_EUCP_small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0239" y="4162424"/>
              <a:ext cx="401637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7" descr="LOGO_EUCP_small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8256" y="4977605"/>
              <a:ext cx="401638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8" descr="LOGO_EUCP_small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4652963"/>
              <a:ext cx="401638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0" descr="LOGO_EUCP_small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125" y="3644900"/>
              <a:ext cx="401638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1" descr="LOGO_EUCP_small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888" y="4941888"/>
              <a:ext cx="401637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2" descr="LOGO_EUCP_small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5214" y="3334885"/>
              <a:ext cx="401637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" name="Picture 14" descr="LOGO_EUCP_small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6788" y="1776413"/>
            <a:ext cx="4016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LOGO_EUCP_small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2138" y="5732463"/>
            <a:ext cx="4016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4" descr="LOGO_EUCP_small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6663" y="6308725"/>
            <a:ext cx="4016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" name="Gruppieren 7"/>
          <p:cNvGrpSpPr>
            <a:grpSpLocks/>
          </p:cNvGrpSpPr>
          <p:nvPr/>
        </p:nvGrpSpPr>
        <p:grpSpPr bwMode="auto">
          <a:xfrm>
            <a:off x="4787900" y="3141663"/>
            <a:ext cx="4068763" cy="3200400"/>
            <a:chOff x="4787900" y="3141663"/>
            <a:chExt cx="4068763" cy="3200401"/>
          </a:xfrm>
        </p:grpSpPr>
        <p:grpSp>
          <p:nvGrpSpPr>
            <p:cNvPr id="40" name="Gruppieren 5"/>
            <p:cNvGrpSpPr>
              <a:grpSpLocks/>
            </p:cNvGrpSpPr>
            <p:nvPr/>
          </p:nvGrpSpPr>
          <p:grpSpPr bwMode="auto">
            <a:xfrm>
              <a:off x="4787900" y="3141663"/>
              <a:ext cx="3106319" cy="2794001"/>
              <a:chOff x="4787900" y="3141663"/>
              <a:chExt cx="3168650" cy="2663825"/>
            </a:xfrm>
          </p:grpSpPr>
          <p:sp>
            <p:nvSpPr>
              <p:cNvPr id="42" name="Line 40"/>
              <p:cNvSpPr>
                <a:spLocks noChangeShapeType="1"/>
              </p:cNvSpPr>
              <p:nvPr/>
            </p:nvSpPr>
            <p:spPr bwMode="auto">
              <a:xfrm flipV="1">
                <a:off x="6322178" y="3508741"/>
                <a:ext cx="512009" cy="54255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" name="Line 43"/>
              <p:cNvSpPr>
                <a:spLocks noChangeShapeType="1"/>
              </p:cNvSpPr>
              <p:nvPr/>
            </p:nvSpPr>
            <p:spPr bwMode="auto">
              <a:xfrm flipV="1">
                <a:off x="6486525" y="3141663"/>
                <a:ext cx="1254125" cy="105410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Line 45"/>
              <p:cNvSpPr>
                <a:spLocks noChangeShapeType="1"/>
              </p:cNvSpPr>
              <p:nvPr/>
            </p:nvSpPr>
            <p:spPr bwMode="auto">
              <a:xfrm flipV="1">
                <a:off x="6550361" y="3798887"/>
                <a:ext cx="1295400" cy="504825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45" name="Gruppieren 4"/>
              <p:cNvGrpSpPr>
                <a:grpSpLocks/>
              </p:cNvGrpSpPr>
              <p:nvPr/>
            </p:nvGrpSpPr>
            <p:grpSpPr bwMode="auto">
              <a:xfrm>
                <a:off x="4787900" y="3849998"/>
                <a:ext cx="3168650" cy="1955490"/>
                <a:chOff x="4787900" y="3849998"/>
                <a:chExt cx="3168650" cy="1955490"/>
              </a:xfrm>
            </p:grpSpPr>
            <p:sp>
              <p:nvSpPr>
                <p:cNvPr id="46" name="Line 37"/>
                <p:cNvSpPr>
                  <a:spLocks noChangeShapeType="1"/>
                </p:cNvSpPr>
                <p:nvPr/>
              </p:nvSpPr>
              <p:spPr bwMode="auto">
                <a:xfrm flipH="1">
                  <a:off x="5867400" y="4652963"/>
                  <a:ext cx="144463" cy="144462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7" name="Line 38"/>
                <p:cNvSpPr>
                  <a:spLocks noChangeShapeType="1"/>
                </p:cNvSpPr>
                <p:nvPr/>
              </p:nvSpPr>
              <p:spPr bwMode="auto">
                <a:xfrm>
                  <a:off x="6300788" y="4652962"/>
                  <a:ext cx="553243" cy="752475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8" name="Line 39"/>
                <p:cNvSpPr>
                  <a:spLocks noChangeShapeType="1"/>
                </p:cNvSpPr>
                <p:nvPr/>
              </p:nvSpPr>
              <p:spPr bwMode="auto">
                <a:xfrm flipH="1" flipV="1">
                  <a:off x="5270039" y="3849998"/>
                  <a:ext cx="525923" cy="371166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9" name="Line 41"/>
                <p:cNvSpPr>
                  <a:spLocks noChangeShapeType="1"/>
                </p:cNvSpPr>
                <p:nvPr/>
              </p:nvSpPr>
              <p:spPr bwMode="auto">
                <a:xfrm>
                  <a:off x="6516688" y="4581525"/>
                  <a:ext cx="1439862" cy="1223963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0" name="Line 42"/>
                <p:cNvSpPr>
                  <a:spLocks noChangeShapeType="1"/>
                </p:cNvSpPr>
                <p:nvPr/>
              </p:nvSpPr>
              <p:spPr bwMode="auto">
                <a:xfrm>
                  <a:off x="6588126" y="4508501"/>
                  <a:ext cx="1306094" cy="708026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1" name="Line 44"/>
                <p:cNvSpPr>
                  <a:spLocks noChangeShapeType="1"/>
                </p:cNvSpPr>
                <p:nvPr/>
              </p:nvSpPr>
              <p:spPr bwMode="auto">
                <a:xfrm>
                  <a:off x="6624638" y="4437063"/>
                  <a:ext cx="1079500" cy="0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2" name="Line 46"/>
                <p:cNvSpPr>
                  <a:spLocks noChangeShapeType="1"/>
                </p:cNvSpPr>
                <p:nvPr/>
              </p:nvSpPr>
              <p:spPr bwMode="auto">
                <a:xfrm flipH="1">
                  <a:off x="4787900" y="4581525"/>
                  <a:ext cx="1079500" cy="935038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3" name="Line 47"/>
                <p:cNvSpPr>
                  <a:spLocks noChangeShapeType="1"/>
                </p:cNvSpPr>
                <p:nvPr/>
              </p:nvSpPr>
              <p:spPr bwMode="auto">
                <a:xfrm flipH="1">
                  <a:off x="5939632" y="4652963"/>
                  <a:ext cx="216695" cy="878575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4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5364163" y="4652963"/>
                  <a:ext cx="503237" cy="647700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5" name="Line 49"/>
                <p:cNvSpPr>
                  <a:spLocks noChangeShapeType="1"/>
                </p:cNvSpPr>
                <p:nvPr/>
              </p:nvSpPr>
              <p:spPr bwMode="auto">
                <a:xfrm>
                  <a:off x="6516689" y="4437064"/>
                  <a:ext cx="1125708" cy="360362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6" name="Line 50"/>
                <p:cNvSpPr>
                  <a:spLocks noChangeShapeType="1"/>
                </p:cNvSpPr>
                <p:nvPr/>
              </p:nvSpPr>
              <p:spPr bwMode="auto">
                <a:xfrm flipH="1" flipV="1">
                  <a:off x="5580063" y="4365625"/>
                  <a:ext cx="215900" cy="0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sp>
          <p:nvSpPr>
            <p:cNvPr id="41" name="Line 41"/>
            <p:cNvSpPr>
              <a:spLocks noChangeShapeType="1"/>
            </p:cNvSpPr>
            <p:nvPr/>
          </p:nvSpPr>
          <p:spPr bwMode="auto">
            <a:xfrm>
              <a:off x="6635081" y="4804288"/>
              <a:ext cx="2221582" cy="153777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7" name="AutoShape 33"/>
          <p:cNvSpPr>
            <a:spLocks noChangeArrowheads="1"/>
          </p:cNvSpPr>
          <p:nvPr/>
        </p:nvSpPr>
        <p:spPr bwMode="auto">
          <a:xfrm rot="-3808184">
            <a:off x="4248150" y="368300"/>
            <a:ext cx="1223963" cy="3744913"/>
          </a:xfrm>
          <a:prstGeom prst="curvedLeftArrow">
            <a:avLst>
              <a:gd name="adj1" fmla="val 9901"/>
              <a:gd name="adj2" fmla="val 32141"/>
              <a:gd name="adj3" fmla="val 33333"/>
            </a:avLst>
          </a:prstGeom>
          <a:solidFill>
            <a:srgbClr val="ACC1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1800" b="0">
              <a:solidFill>
                <a:schemeClr val="tx1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58" name="Text Box 34"/>
          <p:cNvSpPr txBox="1">
            <a:spLocks noChangeArrowheads="1"/>
          </p:cNvSpPr>
          <p:nvPr/>
        </p:nvSpPr>
        <p:spPr bwMode="auto">
          <a:xfrm>
            <a:off x="2987675" y="2205038"/>
            <a:ext cx="287972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50000"/>
              </a:spcBef>
            </a:pPr>
            <a:r>
              <a:rPr lang="en-US" altLang="en-US" sz="1800">
                <a:solidFill>
                  <a:srgbClr val="0954C3"/>
                </a:solidFill>
                <a:latin typeface="Tahoma" pitchFamily="34" charset="0"/>
                <a:cs typeface="Arial" pitchFamily="34" charset="0"/>
              </a:rPr>
              <a:t>Request for assistance</a:t>
            </a:r>
          </a:p>
        </p:txBody>
      </p:sp>
      <p:sp>
        <p:nvSpPr>
          <p:cNvPr id="59" name="AutoShape 33"/>
          <p:cNvSpPr>
            <a:spLocks noChangeArrowheads="1"/>
          </p:cNvSpPr>
          <p:nvPr/>
        </p:nvSpPr>
        <p:spPr bwMode="auto">
          <a:xfrm rot="-3808184">
            <a:off x="4459288" y="265113"/>
            <a:ext cx="1223962" cy="3744912"/>
          </a:xfrm>
          <a:prstGeom prst="curvedLeftArrow">
            <a:avLst>
              <a:gd name="adj1" fmla="val 9901"/>
              <a:gd name="adj2" fmla="val 32141"/>
              <a:gd name="adj3" fmla="val 33333"/>
            </a:avLst>
          </a:prstGeom>
          <a:solidFill>
            <a:srgbClr val="ACC1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1800" b="0">
              <a:solidFill>
                <a:schemeClr val="tx1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60" name="Textfeld 79"/>
          <p:cNvSpPr txBox="1">
            <a:spLocks noChangeArrowheads="1"/>
          </p:cNvSpPr>
          <p:nvPr/>
        </p:nvSpPr>
        <p:spPr bwMode="auto">
          <a:xfrm>
            <a:off x="3122613" y="2614613"/>
            <a:ext cx="27447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solidFill>
                  <a:srgbClr val="0954C3"/>
                </a:solidFill>
                <a:latin typeface="Tahoma" pitchFamily="34" charset="0"/>
                <a:cs typeface="Arial" pitchFamily="34" charset="0"/>
              </a:rPr>
              <a:t>Acceptance / rejection of assistance offered</a:t>
            </a:r>
            <a:endParaRPr lang="en-GB" altLang="en-US" sz="1400">
              <a:solidFill>
                <a:srgbClr val="0954C3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61" name="Textfeld 80"/>
          <p:cNvSpPr txBox="1">
            <a:spLocks noChangeArrowheads="1"/>
          </p:cNvSpPr>
          <p:nvPr/>
        </p:nvSpPr>
        <p:spPr bwMode="auto">
          <a:xfrm>
            <a:off x="3348038" y="3068638"/>
            <a:ext cx="21605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0954C3"/>
                </a:solidFill>
                <a:latin typeface="Tahoma" pitchFamily="34" charset="0"/>
                <a:cs typeface="Arial" pitchFamily="34" charset="0"/>
              </a:rPr>
              <a:t>Information update</a:t>
            </a:r>
            <a:endParaRPr lang="de-DE" altLang="en-US" sz="1400" b="0">
              <a:solidFill>
                <a:schemeClr val="tx1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62" name="AutoShape 33"/>
          <p:cNvSpPr>
            <a:spLocks noChangeArrowheads="1"/>
          </p:cNvSpPr>
          <p:nvPr/>
        </p:nvSpPr>
        <p:spPr bwMode="auto">
          <a:xfrm rot="-3808184">
            <a:off x="4375150" y="508000"/>
            <a:ext cx="1223963" cy="3744913"/>
          </a:xfrm>
          <a:prstGeom prst="curvedLeftArrow">
            <a:avLst>
              <a:gd name="adj1" fmla="val 9901"/>
              <a:gd name="adj2" fmla="val 32141"/>
              <a:gd name="adj3" fmla="val 33333"/>
            </a:avLst>
          </a:prstGeom>
          <a:solidFill>
            <a:srgbClr val="ACC1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1800" b="0">
              <a:solidFill>
                <a:schemeClr val="tx1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63" name="AutoShape 35"/>
          <p:cNvSpPr>
            <a:spLocks noChangeArrowheads="1"/>
          </p:cNvSpPr>
          <p:nvPr/>
        </p:nvSpPr>
        <p:spPr bwMode="auto">
          <a:xfrm rot="7112694">
            <a:off x="2795587" y="2613026"/>
            <a:ext cx="1368425" cy="3721100"/>
          </a:xfrm>
          <a:prstGeom prst="curvedLeftArrow">
            <a:avLst>
              <a:gd name="adj1" fmla="val 8800"/>
              <a:gd name="adj2" fmla="val 28565"/>
              <a:gd name="adj3" fmla="val 33333"/>
            </a:avLst>
          </a:prstGeom>
          <a:solidFill>
            <a:srgbClr val="ACC1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1800" b="0">
              <a:solidFill>
                <a:schemeClr val="tx1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64" name="Text Box 36"/>
          <p:cNvSpPr txBox="1">
            <a:spLocks noChangeArrowheads="1"/>
          </p:cNvSpPr>
          <p:nvPr/>
        </p:nvSpPr>
        <p:spPr bwMode="auto">
          <a:xfrm>
            <a:off x="539750" y="5084763"/>
            <a:ext cx="29749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>
                <a:solidFill>
                  <a:srgbClr val="0954C3"/>
                </a:solidFill>
                <a:latin typeface="Tahoma" pitchFamily="34" charset="0"/>
                <a:cs typeface="Arial" pitchFamily="34" charset="0"/>
              </a:rPr>
              <a:t>Offer of assistance</a:t>
            </a:r>
          </a:p>
        </p:txBody>
      </p:sp>
      <p:sp>
        <p:nvSpPr>
          <p:cNvPr id="65" name="Text Box 68"/>
          <p:cNvSpPr txBox="1">
            <a:spLocks noChangeArrowheads="1"/>
          </p:cNvSpPr>
          <p:nvPr/>
        </p:nvSpPr>
        <p:spPr bwMode="auto">
          <a:xfrm>
            <a:off x="4284663" y="6308725"/>
            <a:ext cx="4859337" cy="461963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  <a:latin typeface="Tahoma" pitchFamily="34" charset="0"/>
                <a:cs typeface="Arial" pitchFamily="34" charset="0"/>
              </a:rPr>
              <a:t>Activation of the Mechanism</a:t>
            </a:r>
            <a:endParaRPr lang="en-GB" altLang="en-US" sz="2400">
              <a:solidFill>
                <a:schemeClr val="tx1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66" name="AutoShape 35"/>
          <p:cNvSpPr>
            <a:spLocks noChangeArrowheads="1"/>
          </p:cNvSpPr>
          <p:nvPr/>
        </p:nvSpPr>
        <p:spPr bwMode="auto">
          <a:xfrm rot="7112694">
            <a:off x="2947987" y="2765426"/>
            <a:ext cx="1368425" cy="3721100"/>
          </a:xfrm>
          <a:prstGeom prst="curvedLeftArrow">
            <a:avLst>
              <a:gd name="adj1" fmla="val 8800"/>
              <a:gd name="adj2" fmla="val 28565"/>
              <a:gd name="adj3" fmla="val 33333"/>
            </a:avLst>
          </a:prstGeom>
          <a:solidFill>
            <a:srgbClr val="ACC1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1800" b="0">
              <a:solidFill>
                <a:schemeClr val="tx1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67" name="Textfeld 86"/>
          <p:cNvSpPr txBox="1">
            <a:spLocks noChangeArrowheads="1"/>
          </p:cNvSpPr>
          <p:nvPr/>
        </p:nvSpPr>
        <p:spPr bwMode="auto">
          <a:xfrm>
            <a:off x="523875" y="5500688"/>
            <a:ext cx="2990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>
                <a:solidFill>
                  <a:srgbClr val="0954C3"/>
                </a:solidFill>
                <a:latin typeface="Tahoma" pitchFamily="34" charset="0"/>
                <a:cs typeface="Arial" pitchFamily="34" charset="0"/>
              </a:rPr>
              <a:t>Deployment of EU CP Teams</a:t>
            </a:r>
            <a:endParaRPr lang="de-DE" altLang="en-US" sz="1400" b="0">
              <a:solidFill>
                <a:schemeClr val="tx1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68" name="Textfeld 87"/>
          <p:cNvSpPr txBox="1">
            <a:spLocks noChangeArrowheads="1"/>
          </p:cNvSpPr>
          <p:nvPr/>
        </p:nvSpPr>
        <p:spPr bwMode="auto">
          <a:xfrm>
            <a:off x="523875" y="5908675"/>
            <a:ext cx="3108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>
                <a:solidFill>
                  <a:srgbClr val="0954C3"/>
                </a:solidFill>
                <a:latin typeface="Tahoma" pitchFamily="34" charset="0"/>
                <a:cs typeface="Arial" pitchFamily="34" charset="0"/>
              </a:rPr>
              <a:t>Coordination of Transport</a:t>
            </a:r>
          </a:p>
        </p:txBody>
      </p:sp>
      <p:sp>
        <p:nvSpPr>
          <p:cNvPr id="69" name="AutoShape 35"/>
          <p:cNvSpPr>
            <a:spLocks noChangeArrowheads="1"/>
          </p:cNvSpPr>
          <p:nvPr/>
        </p:nvSpPr>
        <p:spPr bwMode="auto">
          <a:xfrm rot="6523031">
            <a:off x="2746375" y="2728913"/>
            <a:ext cx="1368425" cy="3721100"/>
          </a:xfrm>
          <a:prstGeom prst="curvedLeftArrow">
            <a:avLst>
              <a:gd name="adj1" fmla="val 8800"/>
              <a:gd name="adj2" fmla="val 28565"/>
              <a:gd name="adj3" fmla="val 33333"/>
            </a:avLst>
          </a:prstGeom>
          <a:solidFill>
            <a:srgbClr val="ACC1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1800" b="0">
              <a:solidFill>
                <a:schemeClr val="tx1"/>
              </a:solidFill>
              <a:latin typeface="Tahom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28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7" grpId="0" animBg="1"/>
      <p:bldP spid="58" grpId="0"/>
      <p:bldP spid="59" grpId="0" animBg="1"/>
      <p:bldP spid="60" grpId="0"/>
      <p:bldP spid="61" grpId="0"/>
      <p:bldP spid="62" grpId="0" animBg="1"/>
      <p:bldP spid="63" grpId="0" animBg="1"/>
      <p:bldP spid="64" grpId="0"/>
      <p:bldP spid="65" grpId="0" animBg="1"/>
      <p:bldP spid="66" grpId="0" animBg="1"/>
      <p:bldP spid="67" grpId="0"/>
      <p:bldP spid="68" grpId="0"/>
      <p:bldP spid="69" grpId="0" animBg="1"/>
    </p:bldLst>
  </p:timing>
</p:sld>
</file>

<file path=ppt/theme/theme1.xml><?xml version="1.0" encoding="utf-8"?>
<a:theme xmlns:a="http://schemas.openxmlformats.org/drawingml/2006/main" name="Slide_Master">
  <a:themeElements>
    <a:clrScheme name="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7600" b="1" i="0" u="none" strike="noStrike" cap="none" normalizeH="0" baseline="0" smtClean="0">
            <a:ln>
              <a:noFill/>
            </a:ln>
            <a:solidFill>
              <a:srgbClr val="FFD62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7600" b="1" i="0" u="none" strike="noStrike" cap="none" normalizeH="0" baseline="0" smtClean="0">
            <a:ln>
              <a:noFill/>
            </a:ln>
            <a:solidFill>
              <a:srgbClr val="FFD62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lide_Master">
  <a:themeElements>
    <a:clrScheme name="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7600" b="1" i="0" u="none" strike="noStrike" cap="none" normalizeH="0" baseline="0" smtClean="0">
            <a:ln>
              <a:noFill/>
            </a:ln>
            <a:solidFill>
              <a:srgbClr val="FFD62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7600" b="1" i="0" u="none" strike="noStrike" cap="none" normalizeH="0" baseline="0" smtClean="0">
            <a:ln>
              <a:noFill/>
            </a:ln>
            <a:solidFill>
              <a:srgbClr val="FFD62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3899</TotalTime>
  <Words>737</Words>
  <Application>Microsoft Office PowerPoint</Application>
  <PresentationFormat>On-screen Show (4:3)</PresentationFormat>
  <Paragraphs>147</Paragraphs>
  <Slides>26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Tahoma</vt:lpstr>
      <vt:lpstr>Verdana</vt:lpstr>
      <vt:lpstr>Wingdings</vt:lpstr>
      <vt:lpstr>Slide_Master</vt:lpstr>
      <vt:lpstr>1_Slide_Master</vt:lpstr>
      <vt:lpstr>European Civil Protection Mechanism </vt:lpstr>
      <vt:lpstr>Fundamentals of Civil Protection</vt:lpstr>
      <vt:lpstr>The EUCPM works on three main activities  1. Prevention: Support Participating States in preventing risks or reducing harm to people, the environment or property resulting from emergencies.  2. Preparedness: Training, exercises, exchanges of experts, modules.  3. Response: Facilitate cooperation and coordination in responding to disasters inside and outside the EU.  </vt:lpstr>
      <vt:lpstr>PowerPoint Presentation</vt:lpstr>
      <vt:lpstr>PowerPoint Presentation</vt:lpstr>
      <vt:lpstr>PowerPoint Presentation</vt:lpstr>
      <vt:lpstr>Emergency Response Coordination Center - ERCC</vt:lpstr>
      <vt:lpstr>Emergency Response Coordination Center - ERCC</vt:lpstr>
      <vt:lpstr>PowerPoint Presentation</vt:lpstr>
      <vt:lpstr>PowerPoint Presentation</vt:lpstr>
      <vt:lpstr>PowerPoint Presentation</vt:lpstr>
      <vt:lpstr>Monitoring tools</vt:lpstr>
      <vt:lpstr>PowerPoint Presentation</vt:lpstr>
      <vt:lpstr>PowerPoint Presentation</vt:lpstr>
      <vt:lpstr>UCPM response for COVID-19</vt:lpstr>
      <vt:lpstr>PowerPoint Presentation</vt:lpstr>
      <vt:lpstr> Training Programme  </vt:lpstr>
      <vt:lpstr>Definition of modules</vt:lpstr>
      <vt:lpstr>17 types of modules and 10 TAST registered by the PS</vt:lpstr>
      <vt:lpstr>PowerPoint Presentation</vt:lpstr>
      <vt:lpstr>Capacities are registered in a voluntary pool of assets</vt:lpstr>
      <vt:lpstr>PowerPoint Presentation</vt:lpstr>
      <vt:lpstr>PowerPoint Presentation</vt:lpstr>
      <vt:lpstr>PowerPoint Presentation</vt:lpstr>
      <vt:lpstr>PowerPoint Presentation</vt:lpstr>
      <vt:lpstr>Thanks for your attention!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turneem</dc:creator>
  <cp:lastModifiedBy>Aleksandar Cvetkovski</cp:lastModifiedBy>
  <cp:revision>274</cp:revision>
  <cp:lastPrinted>2014-05-27T07:08:38Z</cp:lastPrinted>
  <dcterms:created xsi:type="dcterms:W3CDTF">2017-11-05T16:19:42Z</dcterms:created>
  <dcterms:modified xsi:type="dcterms:W3CDTF">2022-01-18T12:14:38Z</dcterms:modified>
</cp:coreProperties>
</file>